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59" r:id="rId2"/>
    <p:sldId id="264" r:id="rId3"/>
    <p:sldId id="265" r:id="rId4"/>
    <p:sldId id="266" r:id="rId5"/>
    <p:sldId id="267" r:id="rId6"/>
    <p:sldId id="268" r:id="rId7"/>
    <p:sldId id="269" r:id="rId8"/>
    <p:sldId id="260" r:id="rId9"/>
    <p:sldId id="261" r:id="rId10"/>
  </p:sldIdLst>
  <p:sldSz cx="9144000" cy="6858000" type="screen4x3"/>
  <p:notesSz cx="6797675" cy="9926638"/>
  <p:defaultTextStyle>
    <a:defPPr>
      <a:defRPr lang="en-GB"/>
    </a:defPPr>
    <a:lvl1pPr algn="l" rtl="0" fontAlgn="base">
      <a:spcBef>
        <a:spcPct val="0"/>
      </a:spcBef>
      <a:spcAft>
        <a:spcPct val="0"/>
      </a:spcAft>
      <a:defRPr sz="1200" kern="1200">
        <a:solidFill>
          <a:srgbClr val="0F5494"/>
        </a:solidFill>
        <a:latin typeface="Verdana" pitchFamily="34" charset="0"/>
        <a:ea typeface="+mn-ea"/>
        <a:cs typeface="+mn-cs"/>
      </a:defRPr>
    </a:lvl1pPr>
    <a:lvl2pPr marL="457200" algn="l" rtl="0" fontAlgn="base">
      <a:spcBef>
        <a:spcPct val="0"/>
      </a:spcBef>
      <a:spcAft>
        <a:spcPct val="0"/>
      </a:spcAft>
      <a:defRPr sz="1200" kern="1200">
        <a:solidFill>
          <a:srgbClr val="0F5494"/>
        </a:solidFill>
        <a:latin typeface="Verdana" pitchFamily="34" charset="0"/>
        <a:ea typeface="+mn-ea"/>
        <a:cs typeface="+mn-cs"/>
      </a:defRPr>
    </a:lvl2pPr>
    <a:lvl3pPr marL="914400" algn="l" rtl="0" fontAlgn="base">
      <a:spcBef>
        <a:spcPct val="0"/>
      </a:spcBef>
      <a:spcAft>
        <a:spcPct val="0"/>
      </a:spcAft>
      <a:defRPr sz="1200" kern="1200">
        <a:solidFill>
          <a:srgbClr val="0F5494"/>
        </a:solidFill>
        <a:latin typeface="Verdana" pitchFamily="34" charset="0"/>
        <a:ea typeface="+mn-ea"/>
        <a:cs typeface="+mn-cs"/>
      </a:defRPr>
    </a:lvl3pPr>
    <a:lvl4pPr marL="1371600" algn="l" rtl="0" fontAlgn="base">
      <a:spcBef>
        <a:spcPct val="0"/>
      </a:spcBef>
      <a:spcAft>
        <a:spcPct val="0"/>
      </a:spcAft>
      <a:defRPr sz="1200" kern="1200">
        <a:solidFill>
          <a:srgbClr val="0F5494"/>
        </a:solidFill>
        <a:latin typeface="Verdana" pitchFamily="34" charset="0"/>
        <a:ea typeface="+mn-ea"/>
        <a:cs typeface="+mn-cs"/>
      </a:defRPr>
    </a:lvl4pPr>
    <a:lvl5pPr marL="1828800" algn="l" rtl="0" fontAlgn="base">
      <a:spcBef>
        <a:spcPct val="0"/>
      </a:spcBef>
      <a:spcAft>
        <a:spcPct val="0"/>
      </a:spcAft>
      <a:defRPr sz="1200" kern="1200">
        <a:solidFill>
          <a:srgbClr val="0F5494"/>
        </a:solidFill>
        <a:latin typeface="Verdana" pitchFamily="34" charset="0"/>
        <a:ea typeface="+mn-ea"/>
        <a:cs typeface="+mn-cs"/>
      </a:defRPr>
    </a:lvl5pPr>
    <a:lvl6pPr marL="2286000" algn="l" defTabSz="914400" rtl="0" eaLnBrk="1" latinLnBrk="0" hangingPunct="1">
      <a:defRPr sz="1200" kern="1200">
        <a:solidFill>
          <a:srgbClr val="0F5494"/>
        </a:solidFill>
        <a:latin typeface="Verdana" pitchFamily="34" charset="0"/>
        <a:ea typeface="+mn-ea"/>
        <a:cs typeface="+mn-cs"/>
      </a:defRPr>
    </a:lvl6pPr>
    <a:lvl7pPr marL="2743200" algn="l" defTabSz="914400" rtl="0" eaLnBrk="1" latinLnBrk="0" hangingPunct="1">
      <a:defRPr sz="1200" kern="1200">
        <a:solidFill>
          <a:srgbClr val="0F5494"/>
        </a:solidFill>
        <a:latin typeface="Verdana" pitchFamily="34" charset="0"/>
        <a:ea typeface="+mn-ea"/>
        <a:cs typeface="+mn-cs"/>
      </a:defRPr>
    </a:lvl7pPr>
    <a:lvl8pPr marL="3200400" algn="l" defTabSz="914400" rtl="0" eaLnBrk="1" latinLnBrk="0" hangingPunct="1">
      <a:defRPr sz="1200" kern="1200">
        <a:solidFill>
          <a:srgbClr val="0F5494"/>
        </a:solidFill>
        <a:latin typeface="Verdana" pitchFamily="34" charset="0"/>
        <a:ea typeface="+mn-ea"/>
        <a:cs typeface="+mn-cs"/>
      </a:defRPr>
    </a:lvl8pPr>
    <a:lvl9pPr marL="3657600" algn="l" defTabSz="914400" rtl="0" eaLnBrk="1" latinLnBrk="0" hangingPunct="1">
      <a:defRPr sz="1200" kern="1200">
        <a:solidFill>
          <a:srgbClr val="0F5494"/>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66CF"/>
    <a:srgbClr val="3E6FD2"/>
    <a:srgbClr val="2D5EC1"/>
    <a:srgbClr val="BDDEFF"/>
    <a:srgbClr val="99CCFF"/>
    <a:srgbClr val="808080"/>
    <a:srgbClr val="FFD624"/>
    <a:srgbClr val="0F54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89531" autoAdjust="0"/>
  </p:normalViewPr>
  <p:slideViewPr>
    <p:cSldViewPr>
      <p:cViewPr>
        <p:scale>
          <a:sx n="66" d="100"/>
          <a:sy n="66" d="100"/>
        </p:scale>
        <p:origin x="-1786" y="-365"/>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2" d="100"/>
          <a:sy n="62" d="100"/>
        </p:scale>
        <p:origin x="-3240" y="-82"/>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Arial" charset="0"/>
              </a:defRPr>
            </a:lvl1pPr>
          </a:lstStyle>
          <a:p>
            <a:endParaRPr lang="en-GB" altLang="en-US"/>
          </a:p>
        </p:txBody>
      </p:sp>
      <p:sp>
        <p:nvSpPr>
          <p:cNvPr id="37891" name="Rectangle 3"/>
          <p:cNvSpPr>
            <a:spLocks noGrp="1" noChangeArrowheads="1"/>
          </p:cNvSpPr>
          <p:nvPr>
            <p:ph type="dt" sz="quarter"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Arial" charset="0"/>
              </a:defRPr>
            </a:lvl1pPr>
          </a:lstStyle>
          <a:p>
            <a:endParaRPr lang="en-GB" altLang="en-US"/>
          </a:p>
        </p:txBody>
      </p:sp>
      <p:sp>
        <p:nvSpPr>
          <p:cNvPr id="37892" name="Rectangle 4"/>
          <p:cNvSpPr>
            <a:spLocks noGrp="1" noChangeArrowheads="1"/>
          </p:cNvSpPr>
          <p:nvPr>
            <p:ph type="ftr" sz="quarter" idx="2"/>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solidFill>
                  <a:schemeClr val="tx1"/>
                </a:solidFill>
                <a:latin typeface="Arial" charset="0"/>
              </a:defRPr>
            </a:lvl1pPr>
          </a:lstStyle>
          <a:p>
            <a:endParaRPr lang="en-GB" altLang="en-US"/>
          </a:p>
        </p:txBody>
      </p:sp>
      <p:sp>
        <p:nvSpPr>
          <p:cNvPr id="37893" name="Rectangle 5"/>
          <p:cNvSpPr>
            <a:spLocks noGrp="1" noChangeArrowheads="1"/>
          </p:cNvSpPr>
          <p:nvPr>
            <p:ph type="sldNum" sz="quarter" idx="3"/>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a:solidFill>
                  <a:schemeClr val="tx1"/>
                </a:solidFill>
                <a:latin typeface="Arial" charset="0"/>
              </a:defRPr>
            </a:lvl1pPr>
          </a:lstStyle>
          <a:p>
            <a:fld id="{C0575BAC-F5BA-430B-BCB1-3864C2C725D0}" type="slidenum">
              <a:rPr lang="en-GB" altLang="en-US"/>
              <a:pPr/>
              <a:t>‹#›</a:t>
            </a:fld>
            <a:endParaRPr lang="en-GB" altLang="en-US"/>
          </a:p>
        </p:txBody>
      </p:sp>
    </p:spTree>
    <p:extLst>
      <p:ext uri="{BB962C8B-B14F-4D97-AF65-F5344CB8AC3E}">
        <p14:creationId xmlns:p14="http://schemas.microsoft.com/office/powerpoint/2010/main" val="12051116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Arial" charset="0"/>
              </a:defRPr>
            </a:lvl1pPr>
          </a:lstStyle>
          <a:p>
            <a:endParaRPr lang="en-GB" altLang="en-US"/>
          </a:p>
        </p:txBody>
      </p:sp>
      <p:sp>
        <p:nvSpPr>
          <p:cNvPr id="36867" name="Rectangle 3"/>
          <p:cNvSpPr>
            <a:spLocks noGrp="1" noChangeArrowheads="1"/>
          </p:cNvSpPr>
          <p:nvPr>
            <p:ph type="dt"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Arial" charset="0"/>
              </a:defRPr>
            </a:lvl1pPr>
          </a:lstStyle>
          <a:p>
            <a:endParaRPr lang="en-GB" altLang="en-US"/>
          </a:p>
        </p:txBody>
      </p:sp>
      <p:sp>
        <p:nvSpPr>
          <p:cNvPr id="36868" name="Rectangle 4"/>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6869" name="Rectangle 5"/>
          <p:cNvSpPr>
            <a:spLocks noGrp="1" noChangeArrowheads="1"/>
          </p:cNvSpPr>
          <p:nvPr>
            <p:ph type="body" sz="quarter" idx="3"/>
          </p:nvPr>
        </p:nvSpPr>
        <p:spPr bwMode="auto">
          <a:xfrm>
            <a:off x="679450" y="4714875"/>
            <a:ext cx="5438775"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36870" name="Rectangle 6"/>
          <p:cNvSpPr>
            <a:spLocks noGrp="1" noChangeArrowheads="1"/>
          </p:cNvSpPr>
          <p:nvPr>
            <p:ph type="ftr" sz="quarter" idx="4"/>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solidFill>
                  <a:schemeClr val="tx1"/>
                </a:solidFill>
                <a:latin typeface="Arial" charset="0"/>
              </a:defRPr>
            </a:lvl1pPr>
          </a:lstStyle>
          <a:p>
            <a:endParaRPr lang="en-GB" altLang="en-US"/>
          </a:p>
        </p:txBody>
      </p:sp>
      <p:sp>
        <p:nvSpPr>
          <p:cNvPr id="36871" name="Rectangle 7"/>
          <p:cNvSpPr>
            <a:spLocks noGrp="1" noChangeArrowheads="1"/>
          </p:cNvSpPr>
          <p:nvPr>
            <p:ph type="sldNum" sz="quarter" idx="5"/>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a:solidFill>
                  <a:schemeClr val="tx1"/>
                </a:solidFill>
                <a:latin typeface="Arial" charset="0"/>
              </a:defRPr>
            </a:lvl1pPr>
          </a:lstStyle>
          <a:p>
            <a:fld id="{1430D370-C939-4C6D-AE9C-7A599496F2E8}" type="slidenum">
              <a:rPr lang="en-GB" altLang="en-US"/>
              <a:pPr/>
              <a:t>‹#›</a:t>
            </a:fld>
            <a:endParaRPr lang="en-GB" altLang="en-US"/>
          </a:p>
        </p:txBody>
      </p:sp>
    </p:spTree>
    <p:extLst>
      <p:ext uri="{BB962C8B-B14F-4D97-AF65-F5344CB8AC3E}">
        <p14:creationId xmlns:p14="http://schemas.microsoft.com/office/powerpoint/2010/main" val="294451866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1</a:t>
            </a:fld>
            <a:endParaRPr lang="en-GB" dirty="0"/>
          </a:p>
        </p:txBody>
      </p:sp>
    </p:spTree>
    <p:extLst>
      <p:ext uri="{BB962C8B-B14F-4D97-AF65-F5344CB8AC3E}">
        <p14:creationId xmlns:p14="http://schemas.microsoft.com/office/powerpoint/2010/main" val="5280122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hu-HU"/>
          </a:p>
        </p:txBody>
      </p:sp>
      <p:sp>
        <p:nvSpPr>
          <p:cNvPr id="4" name="Slide Number Placeholder 3"/>
          <p:cNvSpPr>
            <a:spLocks noGrp="1"/>
          </p:cNvSpPr>
          <p:nvPr>
            <p:ph type="sldNum" sz="quarter" idx="10"/>
          </p:nvPr>
        </p:nvSpPr>
        <p:spPr/>
        <p:txBody>
          <a:bodyPr/>
          <a:lstStyle/>
          <a:p>
            <a:fld id="{1430D370-C939-4C6D-AE9C-7A599496F2E8}" type="slidenum">
              <a:rPr lang="en-GB" altLang="en-US" smtClean="0"/>
              <a:pPr/>
              <a:t>6</a:t>
            </a:fld>
            <a:endParaRPr lang="en-GB" altLang="en-US"/>
          </a:p>
        </p:txBody>
      </p:sp>
    </p:spTree>
    <p:extLst>
      <p:ext uri="{BB962C8B-B14F-4D97-AF65-F5344CB8AC3E}">
        <p14:creationId xmlns:p14="http://schemas.microsoft.com/office/powerpoint/2010/main" val="3920095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2613" y="210791"/>
            <a:ext cx="4206875" cy="3155950"/>
          </a:xfrm>
        </p:spPr>
      </p:sp>
      <p:sp>
        <p:nvSpPr>
          <p:cNvPr id="3" name="Notes Placeholder 2"/>
          <p:cNvSpPr>
            <a:spLocks noGrp="1"/>
          </p:cNvSpPr>
          <p:nvPr>
            <p:ph type="body" idx="1"/>
          </p:nvPr>
        </p:nvSpPr>
        <p:spPr>
          <a:xfrm>
            <a:off x="158478" y="3451150"/>
            <a:ext cx="6480720" cy="6475487"/>
          </a:xfrm>
        </p:spPr>
        <p:txBody>
          <a:bodyPr/>
          <a:lstStyle/>
          <a:p>
            <a:r>
              <a:rPr lang="en-GB" sz="1300" dirty="0" smtClean="0"/>
              <a:t>Strategic </a:t>
            </a:r>
            <a:r>
              <a:rPr lang="en-GB" sz="1300" dirty="0"/>
              <a:t>approach </a:t>
            </a:r>
            <a:r>
              <a:rPr lang="en-GB" sz="1300" dirty="0" smtClean="0"/>
              <a:t>to R&amp;I </a:t>
            </a:r>
            <a:r>
              <a:rPr lang="en-GB" sz="1300" dirty="0"/>
              <a:t>in the Energy Union Strategy and identified </a:t>
            </a:r>
            <a:r>
              <a:rPr lang="en-GB" sz="1300" dirty="0" smtClean="0"/>
              <a:t>6 </a:t>
            </a:r>
            <a:r>
              <a:rPr lang="en-GB" sz="1300" dirty="0"/>
              <a:t>priorities to be delivered through the </a:t>
            </a:r>
            <a:r>
              <a:rPr lang="en-GB" sz="1300" u="sng" dirty="0"/>
              <a:t>Strategic Energy Technology Plan (SET Plan),</a:t>
            </a:r>
            <a:r>
              <a:rPr lang="en-GB" sz="1300" dirty="0"/>
              <a:t> with the aim to speed the energy transition. The areas covered include being </a:t>
            </a:r>
            <a:r>
              <a:rPr lang="en-GB" sz="1300" dirty="0" smtClean="0"/>
              <a:t># </a:t>
            </a:r>
            <a:r>
              <a:rPr lang="en-GB" sz="1300" dirty="0"/>
              <a:t>1 in renewable energy; smart EU energy systems with consumers at the centre; energy efficiency first, sustainable transport; carbon capture and storage/use; and nuclear safety</a:t>
            </a:r>
            <a:r>
              <a:rPr lang="en-GB" sz="1300" dirty="0" smtClean="0"/>
              <a:t>.</a:t>
            </a:r>
            <a:endParaRPr lang="en-GB" sz="1300" dirty="0"/>
          </a:p>
          <a:p>
            <a:r>
              <a:rPr lang="en-GB" sz="1300" dirty="0"/>
              <a:t>The 2015</a:t>
            </a:r>
            <a:r>
              <a:rPr lang="en-GB" sz="1300" u="sng" dirty="0"/>
              <a:t> SET Plan Communication</a:t>
            </a:r>
            <a:r>
              <a:rPr lang="en-GB" sz="1300" dirty="0"/>
              <a:t> proposed tackling the energy system in Europe as a whole and </a:t>
            </a:r>
            <a:r>
              <a:rPr lang="en-GB" sz="1300" u="sng" dirty="0" smtClean="0"/>
              <a:t>translated </a:t>
            </a:r>
            <a:r>
              <a:rPr lang="en-GB" sz="1300" u="sng" dirty="0"/>
              <a:t>the</a:t>
            </a:r>
            <a:r>
              <a:rPr lang="en-GB" sz="1300" dirty="0"/>
              <a:t> Energy Union </a:t>
            </a:r>
            <a:r>
              <a:rPr lang="en-GB" sz="1300" dirty="0" smtClean="0"/>
              <a:t>R&amp;I </a:t>
            </a:r>
            <a:r>
              <a:rPr lang="en-GB" sz="1300" u="sng" dirty="0"/>
              <a:t>priorities into 10 Actions</a:t>
            </a:r>
            <a:r>
              <a:rPr lang="en-GB" sz="1300" dirty="0"/>
              <a:t>. </a:t>
            </a:r>
            <a:r>
              <a:rPr lang="en-GB" sz="1300" u="sng" dirty="0"/>
              <a:t>In 2016, </a:t>
            </a:r>
            <a:r>
              <a:rPr lang="en-GB" sz="1300" dirty="0"/>
              <a:t>national governments (from all the EU Member States plus Norway, Switzerland, Iceland and Turkey) as well as industry and research actors have </a:t>
            </a:r>
            <a:r>
              <a:rPr lang="en-GB" sz="1300" u="sng" dirty="0"/>
              <a:t>set </a:t>
            </a:r>
            <a:r>
              <a:rPr lang="en-GB" sz="1300" u="sng" dirty="0" smtClean="0"/>
              <a:t>technology cost and performance targets through </a:t>
            </a:r>
            <a:r>
              <a:rPr lang="en-GB" sz="1300" u="sng" dirty="0"/>
              <a:t>a wide participatory </a:t>
            </a:r>
            <a:r>
              <a:rPr lang="en-GB" sz="1300" u="sng" dirty="0" smtClean="0"/>
              <a:t>process.</a:t>
            </a:r>
            <a:endParaRPr lang="en-GB" sz="1300" u="sng" dirty="0"/>
          </a:p>
          <a:p>
            <a:r>
              <a:rPr lang="en-GB" sz="1300" u="sng" dirty="0"/>
              <a:t>The aim of these R&amp;I targets is to </a:t>
            </a:r>
            <a:r>
              <a:rPr lang="en-GB" sz="1300" u="sng" dirty="0" smtClean="0"/>
              <a:t>accelerate the </a:t>
            </a:r>
            <a:r>
              <a:rPr lang="en-GB" sz="1300" u="sng" dirty="0"/>
              <a:t>decarbonisation of the energy systems, by making technologies cost-effective and better-performing</a:t>
            </a:r>
            <a:r>
              <a:rPr lang="en-GB" sz="1300" dirty="0"/>
              <a:t>. </a:t>
            </a:r>
            <a:r>
              <a:rPr lang="en-GB" sz="1300" u="sng" dirty="0"/>
              <a:t>Reaching these targets will place Europe at the forefront of the next generation of low-carbon energy technologies</a:t>
            </a:r>
            <a:r>
              <a:rPr lang="en-GB" sz="1300" dirty="0"/>
              <a:t> and of energy efficiency, creating economic growth, jobs and increased competitiveness. It will also positively impact on the well-being of European citizens</a:t>
            </a:r>
            <a:r>
              <a:rPr lang="en-GB" sz="1300" dirty="0" smtClean="0"/>
              <a:t>.</a:t>
            </a:r>
            <a:endParaRPr lang="en-GB" sz="1300" dirty="0"/>
          </a:p>
          <a:p>
            <a:r>
              <a:rPr lang="en-GB" sz="1300" dirty="0"/>
              <a:t>The focus is put on those low-carbon </a:t>
            </a:r>
            <a:r>
              <a:rPr lang="en-GB" sz="1300" u="sng" dirty="0"/>
              <a:t>technologies that have the highest innovation potential for delivering cost reductions and improvement of performance quickly</a:t>
            </a:r>
            <a:r>
              <a:rPr lang="en-GB" sz="1300" dirty="0"/>
              <a:t>, and which can contribute in this way to the decarbonisation of the European energy system. T</a:t>
            </a:r>
            <a:r>
              <a:rPr lang="en-GB" sz="1300" u="sng" dirty="0"/>
              <a:t>echnologies that will facilitate the integration</a:t>
            </a:r>
            <a:r>
              <a:rPr lang="en-GB" sz="1300" dirty="0"/>
              <a:t> of low-carbon technologies </a:t>
            </a:r>
            <a:r>
              <a:rPr lang="en-GB" sz="1300" u="sng" dirty="0"/>
              <a:t>into the European energy system are also considered as the integration of energy systems is instrumental to the decarbonisation of energy supply and </a:t>
            </a:r>
            <a:r>
              <a:rPr lang="en-GB" sz="1300" u="sng" dirty="0" smtClean="0"/>
              <a:t>demand</a:t>
            </a:r>
            <a:endParaRPr lang="en-GB" sz="1300" u="sng" dirty="0"/>
          </a:p>
          <a:p>
            <a:r>
              <a:rPr lang="en-GB" sz="1300" dirty="0"/>
              <a:t>Europe has the ambition to be the world number one in renewable energy. To fulfil this objective it must lead the development of the next generation of renewable technologies, but also integrate into the energy system, efficiently and cost-effectively, the energy produced from renewable sources. Accordingly, ambitious R&amp;I targets have been set for 5 renewable technologies with great potential for cost-reductions, performance improvements and large-scale deployment worldwide – off-shore wind, the next generation of photovoltaics (PVs), ocean, concentrated solar power (CSP) and deep geothermal. </a:t>
            </a:r>
          </a:p>
          <a:p>
            <a:endParaRPr lang="en-GB" sz="1300" dirty="0"/>
          </a:p>
        </p:txBody>
      </p:sp>
      <p:sp>
        <p:nvSpPr>
          <p:cNvPr id="4" name="Slide Number Placeholder 3"/>
          <p:cNvSpPr>
            <a:spLocks noGrp="1"/>
          </p:cNvSpPr>
          <p:nvPr>
            <p:ph type="sldNum" sz="quarter" idx="10"/>
          </p:nvPr>
        </p:nvSpPr>
        <p:spPr/>
        <p:txBody>
          <a:bodyPr/>
          <a:lstStyle/>
          <a:p>
            <a:fld id="{3A2311C0-203D-4B14-8E35-F616418486C6}" type="slidenum">
              <a:rPr lang="en-GB" altLang="en-US" smtClean="0"/>
              <a:pPr/>
              <a:t>7</a:t>
            </a:fld>
            <a:endParaRPr lang="en-GB" altLang="en-US"/>
          </a:p>
        </p:txBody>
      </p:sp>
    </p:spTree>
    <p:extLst>
      <p:ext uri="{BB962C8B-B14F-4D97-AF65-F5344CB8AC3E}">
        <p14:creationId xmlns:p14="http://schemas.microsoft.com/office/powerpoint/2010/main" val="3232289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38250" y="571500"/>
            <a:ext cx="4137025" cy="3101975"/>
          </a:xfrm>
        </p:spPr>
      </p:sp>
      <p:sp>
        <p:nvSpPr>
          <p:cNvPr id="3" name="Notes Placeholder 2"/>
          <p:cNvSpPr>
            <a:spLocks noGrp="1"/>
          </p:cNvSpPr>
          <p:nvPr>
            <p:ph type="body" idx="1"/>
          </p:nvPr>
        </p:nvSpPr>
        <p:spPr>
          <a:xfrm>
            <a:off x="302493" y="3883199"/>
            <a:ext cx="6120680" cy="5760640"/>
          </a:xfrm>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lang="en-GB" sz="1400" dirty="0"/>
              <a:t>L</a:t>
            </a:r>
            <a:r>
              <a:rPr lang="en-GB" sz="1400" kern="1200" dirty="0" smtClean="0">
                <a:solidFill>
                  <a:schemeClr val="tx1"/>
                </a:solidFill>
                <a:effectLst/>
                <a:latin typeface="Arial" charset="0"/>
                <a:ea typeface="+mn-ea"/>
                <a:cs typeface="+mn-cs"/>
              </a:rPr>
              <a:t>aunch of Mission Innovation at COP21. The EC, on behalf of the EU, is a member since June 2016. By joining other European</a:t>
            </a:r>
            <a:r>
              <a:rPr lang="en-GB" sz="1400" kern="1200" baseline="0" dirty="0" smtClean="0">
                <a:solidFill>
                  <a:schemeClr val="tx1"/>
                </a:solidFill>
                <a:effectLst/>
                <a:latin typeface="Arial" charset="0"/>
                <a:ea typeface="+mn-ea"/>
                <a:cs typeface="+mn-cs"/>
              </a:rPr>
              <a:t> </a:t>
            </a:r>
            <a:r>
              <a:rPr lang="en-GB" sz="1400" kern="1200" dirty="0" smtClean="0">
                <a:solidFill>
                  <a:schemeClr val="tx1"/>
                </a:solidFill>
                <a:effectLst/>
                <a:latin typeface="Arial" charset="0"/>
                <a:ea typeface="+mn-ea"/>
                <a:cs typeface="+mn-cs"/>
              </a:rPr>
              <a:t>countries (UK, DK, FR, DE, IT, SE, NL, FI in addition to Norway) allow us to collectively accelerate transition of our energy systems, to face the climate challenge.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lang="en-GB" sz="1400" kern="1200" dirty="0" smtClean="0">
                <a:solidFill>
                  <a:schemeClr val="tx1"/>
                </a:solidFill>
                <a:effectLst/>
                <a:latin typeface="Arial" charset="0"/>
                <a:ea typeface="+mn-ea"/>
                <a:cs typeface="+mn-cs"/>
              </a:rPr>
              <a:t>Mission Innovation committed to doubling public clean energy RD&amp;D</a:t>
            </a:r>
            <a:r>
              <a:rPr lang="en-GB" sz="1400" kern="1200" baseline="0" dirty="0" smtClean="0">
                <a:solidFill>
                  <a:schemeClr val="tx1"/>
                </a:solidFill>
                <a:effectLst/>
                <a:latin typeface="Arial" charset="0"/>
                <a:ea typeface="+mn-ea"/>
                <a:cs typeface="+mn-cs"/>
              </a:rPr>
              <a:t> </a:t>
            </a:r>
            <a:r>
              <a:rPr lang="en-GB" sz="1400" kern="1200" dirty="0" smtClean="0">
                <a:solidFill>
                  <a:schemeClr val="tx1"/>
                </a:solidFill>
                <a:effectLst/>
                <a:latin typeface="Arial" charset="0"/>
                <a:ea typeface="+mn-ea"/>
                <a:cs typeface="+mn-cs"/>
              </a:rPr>
              <a:t>investment over five years, reaching around a combined $30 billion per year by 2021. The EU is bringing a significant additional budget to the table thanks to its Research and Innovation programme, Horizon 2020. Our annual investment in clean energy R&amp;D is set to double from around EUR 960 million to almost EUR 2 billion between 2015 and 2020, with the average annual budget over the period 2013 to 2015 taken as a baseline.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lang="en-GB" sz="1400" kern="1200" dirty="0" smtClean="0">
                <a:solidFill>
                  <a:schemeClr val="tx1"/>
                </a:solidFill>
                <a:effectLst/>
                <a:latin typeface="Arial" charset="0"/>
                <a:ea typeface="+mn-ea"/>
                <a:cs typeface="+mn-cs"/>
              </a:rPr>
              <a:t>This investment is also dedicated to scaling-up international cooperation on clean energy research and development, also in terms of joint research based on mutual benefit. It is therefore crucial to better align our efforts, if we want to maximise the impact of this doubling of investment.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lang="en-GB" sz="1400" kern="1200" dirty="0" smtClean="0">
                <a:solidFill>
                  <a:schemeClr val="tx1"/>
                </a:solidFill>
                <a:effectLst/>
                <a:latin typeface="Arial" charset="0"/>
                <a:ea typeface="+mn-ea"/>
                <a:cs typeface="+mn-cs"/>
              </a:rPr>
              <a:t>Importantly, the pledges to doubling investment are not possible without the engagement of the private sector which investment represents over 80% of the total capital in clean energy R&amp;I. </a:t>
            </a:r>
            <a:endParaRPr lang="en-GB" sz="1400" dirty="0" smtClean="0"/>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lang="en-GB" sz="1400" kern="1200" dirty="0" smtClean="0">
              <a:solidFill>
                <a:schemeClr val="tx1"/>
              </a:solidFill>
              <a:effectLst/>
              <a:latin typeface="Arial"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lang="en-GB" sz="1400" kern="1200" dirty="0" smtClean="0">
              <a:solidFill>
                <a:schemeClr val="tx1"/>
              </a:solidFill>
              <a:effectLst/>
              <a:latin typeface="Arial"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lang="en-GB" sz="14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22C5017C-8DEB-4658-91B3-385F51DE9091}" type="slidenum">
              <a:rPr lang="en-GB" altLang="en-US" smtClean="0"/>
              <a:pPr/>
              <a:t>8</a:t>
            </a:fld>
            <a:endParaRPr lang="en-GB" altLang="en-US"/>
          </a:p>
        </p:txBody>
      </p:sp>
    </p:spTree>
    <p:extLst>
      <p:ext uri="{BB962C8B-B14F-4D97-AF65-F5344CB8AC3E}">
        <p14:creationId xmlns:p14="http://schemas.microsoft.com/office/powerpoint/2010/main" val="20346182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400" kern="1200" dirty="0" smtClean="0">
                <a:solidFill>
                  <a:schemeClr val="tx1"/>
                </a:solidFill>
                <a:effectLst/>
                <a:latin typeface="Arial" charset="0"/>
                <a:ea typeface="+mn-ea"/>
                <a:cs typeface="+mn-cs"/>
              </a:rPr>
              <a:t>-</a:t>
            </a:r>
            <a:r>
              <a:rPr lang="en-GB" sz="1400" kern="1200" baseline="0" dirty="0" smtClean="0">
                <a:solidFill>
                  <a:schemeClr val="tx1"/>
                </a:solidFill>
                <a:effectLst/>
                <a:latin typeface="Arial" charset="0"/>
                <a:ea typeface="+mn-ea"/>
                <a:cs typeface="+mn-cs"/>
              </a:rPr>
              <a:t>  Five years</a:t>
            </a:r>
            <a:r>
              <a:rPr lang="en-GB" sz="1400" kern="1200" dirty="0" smtClean="0">
                <a:solidFill>
                  <a:schemeClr val="tx1"/>
                </a:solidFill>
                <a:effectLst/>
                <a:latin typeface="Arial" charset="0"/>
                <a:ea typeface="+mn-ea"/>
                <a:cs typeface="+mn-cs"/>
              </a:rPr>
              <a:t> is a relatively short time frame in which we must deliver tangible results and for this reason the close collaboration among Mission Innovation members is critical. At</a:t>
            </a:r>
            <a:r>
              <a:rPr lang="en-GB" sz="1400" kern="1200" baseline="0" dirty="0" smtClean="0">
                <a:solidFill>
                  <a:schemeClr val="tx1"/>
                </a:solidFill>
                <a:effectLst/>
                <a:latin typeface="Arial" charset="0"/>
                <a:ea typeface="+mn-ea"/>
                <a:cs typeface="+mn-cs"/>
              </a:rPr>
              <a:t> COP22, </a:t>
            </a:r>
            <a:r>
              <a:rPr lang="en-GB" sz="1400" kern="1200" dirty="0" smtClean="0">
                <a:solidFill>
                  <a:schemeClr val="tx1"/>
                </a:solidFill>
                <a:effectLst/>
                <a:latin typeface="Arial" charset="0"/>
                <a:ea typeface="+mn-ea"/>
                <a:cs typeface="+mn-cs"/>
              </a:rPr>
              <a:t>Mission Innovation announced seven      Innovation Challenges.</a:t>
            </a:r>
            <a:r>
              <a:rPr lang="en-GB" sz="1400" kern="1200" baseline="0" dirty="0" smtClean="0">
                <a:solidFill>
                  <a:schemeClr val="tx1"/>
                </a:solidFill>
                <a:effectLst/>
                <a:latin typeface="Arial" charset="0"/>
                <a:ea typeface="+mn-ea"/>
                <a:cs typeface="+mn-cs"/>
              </a:rPr>
              <a:t> These Challenges </a:t>
            </a:r>
            <a:r>
              <a:rPr lang="en-GB" sz="1400" kern="1200" dirty="0" smtClean="0">
                <a:solidFill>
                  <a:schemeClr val="tx1"/>
                </a:solidFill>
                <a:effectLst/>
                <a:latin typeface="Arial" charset="0"/>
                <a:ea typeface="+mn-ea"/>
                <a:cs typeface="+mn-cs"/>
              </a:rPr>
              <a:t>are our mutually agreed priorities in clean energy R&amp;I where the increased engagement from the global research community, industry and investors is expected.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lang="en-GB" sz="1400" kern="1200" dirty="0" smtClean="0">
                <a:solidFill>
                  <a:schemeClr val="tx1"/>
                </a:solidFill>
                <a:effectLst/>
                <a:latin typeface="Arial" charset="0"/>
                <a:ea typeface="+mn-ea"/>
                <a:cs typeface="+mn-cs"/>
              </a:rPr>
              <a:t>The EC will co-lead two Mission Innovation Challenges, one on converting sunlight into storable fuel and second on heating and cooling, which are ones of the EU's top energy priorities. Hereof, we would welcome all EU Member</a:t>
            </a:r>
            <a:r>
              <a:rPr lang="en-GB" sz="1400" kern="1200" baseline="0" dirty="0" smtClean="0">
                <a:solidFill>
                  <a:schemeClr val="tx1"/>
                </a:solidFill>
                <a:effectLst/>
                <a:latin typeface="Arial" charset="0"/>
                <a:ea typeface="+mn-ea"/>
                <a:cs typeface="+mn-cs"/>
              </a:rPr>
              <a:t> States </a:t>
            </a:r>
            <a:r>
              <a:rPr lang="en-GB" sz="1400" kern="1200" dirty="0" smtClean="0">
                <a:solidFill>
                  <a:schemeClr val="tx1"/>
                </a:solidFill>
                <a:effectLst/>
                <a:latin typeface="Arial" charset="0"/>
                <a:ea typeface="+mn-ea"/>
                <a:cs typeface="+mn-cs"/>
              </a:rPr>
              <a:t>to join us in tackling these challenges. </a:t>
            </a:r>
          </a:p>
        </p:txBody>
      </p:sp>
      <p:sp>
        <p:nvSpPr>
          <p:cNvPr id="4" name="Slide Number Placeholder 3"/>
          <p:cNvSpPr>
            <a:spLocks noGrp="1"/>
          </p:cNvSpPr>
          <p:nvPr>
            <p:ph type="sldNum" sz="quarter" idx="10"/>
          </p:nvPr>
        </p:nvSpPr>
        <p:spPr/>
        <p:txBody>
          <a:bodyPr/>
          <a:lstStyle/>
          <a:p>
            <a:fld id="{22C5017C-8DEB-4658-91B3-385F51DE9091}" type="slidenum">
              <a:rPr lang="en-GB" altLang="en-US" smtClean="0"/>
              <a:pPr/>
              <a:t>9</a:t>
            </a:fld>
            <a:endParaRPr lang="en-GB" altLang="en-US"/>
          </a:p>
        </p:txBody>
      </p:sp>
    </p:spTree>
    <p:extLst>
      <p:ext uri="{BB962C8B-B14F-4D97-AF65-F5344CB8AC3E}">
        <p14:creationId xmlns:p14="http://schemas.microsoft.com/office/powerpoint/2010/main" val="27199158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a:spLocks noChangeArrowheads="1"/>
          </p:cNvSpPr>
          <p:nvPr/>
        </p:nvSpPr>
        <p:spPr bwMode="auto">
          <a:xfrm>
            <a:off x="0" y="981075"/>
            <a:ext cx="9180513" cy="5876925"/>
          </a:xfrm>
          <a:prstGeom prst="rect">
            <a:avLst/>
          </a:prstGeom>
          <a:solidFill>
            <a:srgbClr val="0F5494"/>
          </a:solidFill>
          <a:ln w="25400" algn="ctr">
            <a:solidFill>
              <a:srgbClr val="0F5494"/>
            </a:solidFill>
            <a:miter lim="800000"/>
            <a:headEnd/>
            <a:tailEnd/>
          </a:ln>
          <a:effectLst>
            <a:outerShdw dist="23000" dir="5400000" rotWithShape="0">
              <a:srgbClr val="000000">
                <a:alpha val="34999"/>
              </a:srgbClr>
            </a:outerShdw>
          </a:effectLst>
        </p:spPr>
        <p:txBody>
          <a:bodyPr anchor="ctr"/>
          <a:lstStyle/>
          <a:p>
            <a:pPr algn="ctr" defTabSz="457200" fontAlgn="auto">
              <a:spcBef>
                <a:spcPts val="0"/>
              </a:spcBef>
              <a:spcAft>
                <a:spcPts val="0"/>
              </a:spcAft>
              <a:defRPr/>
            </a:pPr>
            <a:endParaRPr lang="en-US" sz="1800">
              <a:solidFill>
                <a:schemeClr val="lt1"/>
              </a:solidFill>
              <a:latin typeface="+mn-lt"/>
            </a:endParaRPr>
          </a:p>
        </p:txBody>
      </p:sp>
      <p:pic>
        <p:nvPicPr>
          <p:cNvPr id="3086" name="Picture 6" descr="LOGO CE-EN-quadri.eps"/>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7638" y="258763"/>
            <a:ext cx="1436687" cy="99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Rectangle 4"/>
          <p:cNvSpPr>
            <a:spLocks noGrp="1" noChangeArrowheads="1"/>
          </p:cNvSpPr>
          <p:nvPr>
            <p:ph type="ctrTitle"/>
          </p:nvPr>
        </p:nvSpPr>
        <p:spPr>
          <a:xfrm>
            <a:off x="3995738" y="2565400"/>
            <a:ext cx="5040312" cy="790575"/>
          </a:xfrm>
        </p:spPr>
        <p:txBody>
          <a:bodyPr/>
          <a:lstStyle>
            <a:lvl1pPr marL="3175">
              <a:defRPr sz="7600">
                <a:solidFill>
                  <a:srgbClr val="FFD624"/>
                </a:solidFill>
              </a:defRPr>
            </a:lvl1pPr>
          </a:lstStyle>
          <a:p>
            <a:pPr lvl="0"/>
            <a:r>
              <a:rPr lang="en-US" altLang="en-US" noProof="0" smtClean="0"/>
              <a:t>Click to edit Master title style</a:t>
            </a:r>
            <a:endParaRPr lang="en-GB" altLang="en-US" noProof="0" smtClean="0"/>
          </a:p>
        </p:txBody>
      </p:sp>
      <p:sp>
        <p:nvSpPr>
          <p:cNvPr id="3077" name="Rectangle 5"/>
          <p:cNvSpPr>
            <a:spLocks noGrp="1" noChangeArrowheads="1"/>
          </p:cNvSpPr>
          <p:nvPr>
            <p:ph type="subTitle" idx="1"/>
          </p:nvPr>
        </p:nvSpPr>
        <p:spPr>
          <a:xfrm>
            <a:off x="611188" y="3716338"/>
            <a:ext cx="8532812" cy="1728787"/>
          </a:xfrm>
        </p:spPr>
        <p:txBody>
          <a:bodyPr/>
          <a:lstStyle>
            <a:lvl1pPr marL="0" indent="0">
              <a:buFontTx/>
              <a:buNone/>
              <a:defRPr sz="3000" b="1" i="0">
                <a:solidFill>
                  <a:schemeClr val="bg1"/>
                </a:solidFill>
              </a:defRPr>
            </a:lvl1pPr>
          </a:lstStyle>
          <a:p>
            <a:pPr lvl="0"/>
            <a:r>
              <a:rPr lang="en-US" altLang="en-US" noProof="0" smtClean="0"/>
              <a:t>Click to edit Master subtitle style</a:t>
            </a:r>
            <a:endParaRPr lang="en-GB" altLang="en-US" noProof="0" smtClean="0"/>
          </a:p>
        </p:txBody>
      </p:sp>
      <p:sp>
        <p:nvSpPr>
          <p:cNvPr id="3078" name="Rectangle 6"/>
          <p:cNvSpPr>
            <a:spLocks noGrp="1" noChangeArrowheads="1"/>
          </p:cNvSpPr>
          <p:nvPr>
            <p:ph type="dt" sz="half" idx="2"/>
          </p:nvPr>
        </p:nvSpPr>
        <p:spPr/>
        <p:txBody>
          <a:bodyPr/>
          <a:lstStyle>
            <a:lvl1pPr>
              <a:defRPr sz="1200" b="1">
                <a:solidFill>
                  <a:schemeClr val="bg1"/>
                </a:solidFill>
                <a:latin typeface="+mn-lt"/>
              </a:defRPr>
            </a:lvl1pPr>
          </a:lstStyle>
          <a:p>
            <a:endParaRPr lang="en-GB" altLang="en-US"/>
          </a:p>
        </p:txBody>
      </p:sp>
      <p:sp>
        <p:nvSpPr>
          <p:cNvPr id="3079" name="Rectangle 7"/>
          <p:cNvSpPr>
            <a:spLocks noGrp="1" noChangeArrowheads="1"/>
          </p:cNvSpPr>
          <p:nvPr>
            <p:ph type="ftr" sz="quarter" idx="3"/>
          </p:nvPr>
        </p:nvSpPr>
        <p:spPr/>
        <p:txBody>
          <a:bodyPr/>
          <a:lstStyle>
            <a:lvl1pPr>
              <a:defRPr>
                <a:solidFill>
                  <a:schemeClr val="bg1"/>
                </a:solidFill>
                <a:latin typeface="+mn-lt"/>
              </a:defRPr>
            </a:lvl1pPr>
          </a:lstStyle>
          <a:p>
            <a:endParaRPr lang="en-GB" altLang="en-US"/>
          </a:p>
        </p:txBody>
      </p:sp>
      <p:sp>
        <p:nvSpPr>
          <p:cNvPr id="3080" name="Rectangle 8"/>
          <p:cNvSpPr>
            <a:spLocks noGrp="1" noChangeArrowheads="1"/>
          </p:cNvSpPr>
          <p:nvPr>
            <p:ph type="sldNum" sz="quarter" idx="4"/>
          </p:nvPr>
        </p:nvSpPr>
        <p:spPr/>
        <p:txBody>
          <a:bodyPr/>
          <a:lstStyle>
            <a:lvl1pPr>
              <a:defRPr>
                <a:solidFill>
                  <a:schemeClr val="bg1"/>
                </a:solidFill>
                <a:latin typeface="+mn-lt"/>
              </a:defRPr>
            </a:lvl1pPr>
          </a:lstStyle>
          <a:p>
            <a:fld id="{3A0E96BA-A747-4BF6-A34C-7AB03352CD1F}" type="slidenum">
              <a:rPr lang="en-GB" altLang="en-US"/>
              <a:pPr/>
              <a:t>‹#›</a:t>
            </a:fld>
            <a:endParaRPr lang="en-GB" altLang="en-US"/>
          </a:p>
        </p:txBody>
      </p:sp>
      <p:sp>
        <p:nvSpPr>
          <p:cNvPr id="7" name="Rectangle 6"/>
          <p:cNvSpPr/>
          <p:nvPr userDrawn="1"/>
        </p:nvSpPr>
        <p:spPr>
          <a:xfrm>
            <a:off x="4267200" y="6659563"/>
            <a:ext cx="611188" cy="215900"/>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3E07E898-6C15-4688-B2DC-C27C637C54A8}" type="slidenum">
              <a:rPr lang="en-GB" altLang="en-US"/>
              <a:pPr/>
              <a:t>‹#›</a:t>
            </a:fld>
            <a:endParaRPr lang="en-GB" altLang="en-US"/>
          </a:p>
        </p:txBody>
      </p:sp>
    </p:spTree>
    <p:extLst>
      <p:ext uri="{BB962C8B-B14F-4D97-AF65-F5344CB8AC3E}">
        <p14:creationId xmlns:p14="http://schemas.microsoft.com/office/powerpoint/2010/main" val="1114272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A213E7F1-8772-4871-9AE3-F6CD968C3D9F}" type="slidenum">
              <a:rPr lang="en-GB" altLang="en-US"/>
              <a:pPr/>
              <a:t>‹#›</a:t>
            </a:fld>
            <a:endParaRPr lang="en-GB" altLang="en-US"/>
          </a:p>
        </p:txBody>
      </p:sp>
    </p:spTree>
    <p:extLst>
      <p:ext uri="{BB962C8B-B14F-4D97-AF65-F5344CB8AC3E}">
        <p14:creationId xmlns:p14="http://schemas.microsoft.com/office/powerpoint/2010/main" val="887992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2492375"/>
            <a:ext cx="4038600" cy="35290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2492375"/>
            <a:ext cx="4038600" cy="35290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6DEDE1D9-96D2-490D-9F3A-5A0157D13126}" type="slidenum">
              <a:rPr lang="en-GB" altLang="en-US"/>
              <a:pPr/>
              <a:t>‹#›</a:t>
            </a:fld>
            <a:endParaRPr lang="en-GB" altLang="en-US"/>
          </a:p>
        </p:txBody>
      </p:sp>
    </p:spTree>
    <p:extLst>
      <p:ext uri="{BB962C8B-B14F-4D97-AF65-F5344CB8AC3E}">
        <p14:creationId xmlns:p14="http://schemas.microsoft.com/office/powerpoint/2010/main" val="1101284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ltLang="en-US"/>
          </a:p>
        </p:txBody>
      </p:sp>
      <p:sp>
        <p:nvSpPr>
          <p:cNvPr id="8" name="Footer Placeholder 7"/>
          <p:cNvSpPr>
            <a:spLocks noGrp="1"/>
          </p:cNvSpPr>
          <p:nvPr>
            <p:ph type="ftr" sz="quarter" idx="11"/>
          </p:nvPr>
        </p:nvSpPr>
        <p:spPr/>
        <p:txBody>
          <a:bodyPr/>
          <a:lstStyle>
            <a:lvl1pPr>
              <a:defRPr/>
            </a:lvl1pPr>
          </a:lstStyle>
          <a:p>
            <a:endParaRPr lang="en-GB" altLang="en-US"/>
          </a:p>
        </p:txBody>
      </p:sp>
      <p:sp>
        <p:nvSpPr>
          <p:cNvPr id="9" name="Slide Number Placeholder 8"/>
          <p:cNvSpPr>
            <a:spLocks noGrp="1"/>
          </p:cNvSpPr>
          <p:nvPr>
            <p:ph type="sldNum" sz="quarter" idx="12"/>
          </p:nvPr>
        </p:nvSpPr>
        <p:spPr/>
        <p:txBody>
          <a:bodyPr/>
          <a:lstStyle>
            <a:lvl1pPr>
              <a:defRPr/>
            </a:lvl1pPr>
          </a:lstStyle>
          <a:p>
            <a:fld id="{D2C7BCAA-0EE8-4BD8-8240-F7E4D2B643ED}" type="slidenum">
              <a:rPr lang="en-GB" altLang="en-US"/>
              <a:pPr/>
              <a:t>‹#›</a:t>
            </a:fld>
            <a:endParaRPr lang="en-GB" altLang="en-US"/>
          </a:p>
        </p:txBody>
      </p:sp>
    </p:spTree>
    <p:extLst>
      <p:ext uri="{BB962C8B-B14F-4D97-AF65-F5344CB8AC3E}">
        <p14:creationId xmlns:p14="http://schemas.microsoft.com/office/powerpoint/2010/main" val="1090316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ltLang="en-US"/>
          </a:p>
        </p:txBody>
      </p:sp>
      <p:sp>
        <p:nvSpPr>
          <p:cNvPr id="4" name="Footer Placeholder 3"/>
          <p:cNvSpPr>
            <a:spLocks noGrp="1"/>
          </p:cNvSpPr>
          <p:nvPr>
            <p:ph type="ftr" sz="quarter" idx="11"/>
          </p:nvPr>
        </p:nvSpPr>
        <p:spPr/>
        <p:txBody>
          <a:bodyPr/>
          <a:lstStyle>
            <a:lvl1pPr>
              <a:defRPr/>
            </a:lvl1pPr>
          </a:lstStyle>
          <a:p>
            <a:endParaRPr lang="en-GB" altLang="en-US"/>
          </a:p>
        </p:txBody>
      </p:sp>
      <p:sp>
        <p:nvSpPr>
          <p:cNvPr id="5" name="Slide Number Placeholder 4"/>
          <p:cNvSpPr>
            <a:spLocks noGrp="1"/>
          </p:cNvSpPr>
          <p:nvPr>
            <p:ph type="sldNum" sz="quarter" idx="12"/>
          </p:nvPr>
        </p:nvSpPr>
        <p:spPr/>
        <p:txBody>
          <a:bodyPr/>
          <a:lstStyle>
            <a:lvl1pPr>
              <a:defRPr/>
            </a:lvl1pPr>
          </a:lstStyle>
          <a:p>
            <a:fld id="{CB87D9DD-7EE3-42B1-B671-A4D9B46A1EC1}" type="slidenum">
              <a:rPr lang="en-GB" altLang="en-US"/>
              <a:pPr/>
              <a:t>‹#›</a:t>
            </a:fld>
            <a:endParaRPr lang="en-GB" altLang="en-US"/>
          </a:p>
        </p:txBody>
      </p:sp>
    </p:spTree>
    <p:extLst>
      <p:ext uri="{BB962C8B-B14F-4D97-AF65-F5344CB8AC3E}">
        <p14:creationId xmlns:p14="http://schemas.microsoft.com/office/powerpoint/2010/main" val="411509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ltLang="en-US"/>
          </a:p>
        </p:txBody>
      </p:sp>
      <p:sp>
        <p:nvSpPr>
          <p:cNvPr id="3" name="Footer Placeholder 2"/>
          <p:cNvSpPr>
            <a:spLocks noGrp="1"/>
          </p:cNvSpPr>
          <p:nvPr>
            <p:ph type="ftr" sz="quarter" idx="11"/>
          </p:nvPr>
        </p:nvSpPr>
        <p:spPr/>
        <p:txBody>
          <a:bodyPr/>
          <a:lstStyle>
            <a:lvl1pPr>
              <a:defRPr/>
            </a:lvl1pPr>
          </a:lstStyle>
          <a:p>
            <a:endParaRPr lang="en-GB" altLang="en-US"/>
          </a:p>
        </p:txBody>
      </p:sp>
      <p:sp>
        <p:nvSpPr>
          <p:cNvPr id="4" name="Slide Number Placeholder 3"/>
          <p:cNvSpPr>
            <a:spLocks noGrp="1"/>
          </p:cNvSpPr>
          <p:nvPr>
            <p:ph type="sldNum" sz="quarter" idx="12"/>
          </p:nvPr>
        </p:nvSpPr>
        <p:spPr/>
        <p:txBody>
          <a:bodyPr/>
          <a:lstStyle>
            <a:lvl1pPr>
              <a:defRPr/>
            </a:lvl1pPr>
          </a:lstStyle>
          <a:p>
            <a:fld id="{832968FC-D8D5-4B5C-887F-F72BBE0F5944}" type="slidenum">
              <a:rPr lang="en-GB" altLang="en-US"/>
              <a:pPr/>
              <a:t>‹#›</a:t>
            </a:fld>
            <a:endParaRPr lang="en-GB" altLang="en-US"/>
          </a:p>
        </p:txBody>
      </p:sp>
    </p:spTree>
    <p:extLst>
      <p:ext uri="{BB962C8B-B14F-4D97-AF65-F5344CB8AC3E}">
        <p14:creationId xmlns:p14="http://schemas.microsoft.com/office/powerpoint/2010/main" val="989892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A25E21AB-FACF-4A71-A5A5-6E9D9313D01D}" type="slidenum">
              <a:rPr lang="en-GB" altLang="en-US"/>
              <a:pPr/>
              <a:t>‹#›</a:t>
            </a:fld>
            <a:endParaRPr lang="en-GB" altLang="en-US"/>
          </a:p>
        </p:txBody>
      </p:sp>
    </p:spTree>
    <p:extLst>
      <p:ext uri="{BB962C8B-B14F-4D97-AF65-F5344CB8AC3E}">
        <p14:creationId xmlns:p14="http://schemas.microsoft.com/office/powerpoint/2010/main" val="1712481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0D88B5D4-2EE8-46AB-819F-D2684C24C672}" type="slidenum">
              <a:rPr lang="en-GB" altLang="en-US"/>
              <a:pPr/>
              <a:t>‹#›</a:t>
            </a:fld>
            <a:endParaRPr lang="en-GB" altLang="en-US"/>
          </a:p>
        </p:txBody>
      </p:sp>
    </p:spTree>
    <p:extLst>
      <p:ext uri="{BB962C8B-B14F-4D97-AF65-F5344CB8AC3E}">
        <p14:creationId xmlns:p14="http://schemas.microsoft.com/office/powerpoint/2010/main" val="329531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F7388578-3E04-4060-AA51-1608312DA2C3}" type="slidenum">
              <a:rPr lang="en-GB" altLang="en-US"/>
              <a:pPr/>
              <a:t>‹#›</a:t>
            </a:fld>
            <a:endParaRPr lang="en-GB" altLang="en-US"/>
          </a:p>
        </p:txBody>
      </p:sp>
    </p:spTree>
    <p:extLst>
      <p:ext uri="{BB962C8B-B14F-4D97-AF65-F5344CB8AC3E}">
        <p14:creationId xmlns:p14="http://schemas.microsoft.com/office/powerpoint/2010/main" val="1775017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5113" y="1339850"/>
            <a:ext cx="2071687" cy="46815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95288" y="1339850"/>
            <a:ext cx="6067425" cy="46815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981F7086-610A-4E43-BC1D-554DD0D335A8}" type="slidenum">
              <a:rPr lang="en-GB" altLang="en-US"/>
              <a:pPr/>
              <a:t>‹#›</a:t>
            </a:fld>
            <a:endParaRPr lang="en-GB" altLang="en-US"/>
          </a:p>
        </p:txBody>
      </p:sp>
    </p:spTree>
    <p:extLst>
      <p:ext uri="{BB962C8B-B14F-4D97-AF65-F5344CB8AC3E}">
        <p14:creationId xmlns:p14="http://schemas.microsoft.com/office/powerpoint/2010/main" val="31876550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705"/>
            <a:ext cx="9144000" cy="6858000"/>
          </a:xfrm>
          <a:prstGeom prst="rect">
            <a:avLst/>
          </a:prstGeom>
        </p:spPr>
      </p:pic>
      <p:sp>
        <p:nvSpPr>
          <p:cNvPr id="12" name="Rectangle 11"/>
          <p:cNvSpPr/>
          <p:nvPr userDrawn="1"/>
        </p:nvSpPr>
        <p:spPr>
          <a:xfrm>
            <a:off x="0" y="-99392"/>
            <a:ext cx="9144000" cy="1190192"/>
          </a:xfrm>
          <a:prstGeom prst="rect">
            <a:avLst/>
          </a:prstGeom>
          <a:solidFill>
            <a:schemeClr val="bg1"/>
          </a:solidFill>
          <a:ln>
            <a:solidFill>
              <a:srgbClr val="133176"/>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auto">
              <a:spcBef>
                <a:spcPts val="0"/>
              </a:spcBef>
              <a:spcAft>
                <a:spcPts val="0"/>
              </a:spcAft>
            </a:pPr>
            <a:endParaRPr lang="en-GB" sz="1800" b="0" dirty="0"/>
          </a:p>
        </p:txBody>
      </p:sp>
      <p:sp>
        <p:nvSpPr>
          <p:cNvPr id="2" name="Title 1"/>
          <p:cNvSpPr>
            <a:spLocks noGrp="1"/>
          </p:cNvSpPr>
          <p:nvPr>
            <p:ph type="title" hasCustomPrompt="1"/>
          </p:nvPr>
        </p:nvSpPr>
        <p:spPr>
          <a:xfrm>
            <a:off x="4139952" y="2996952"/>
            <a:ext cx="4536504" cy="1152128"/>
          </a:xfrm>
        </p:spPr>
        <p:txBody>
          <a:bodyPr lIns="126000" rIns="72000"/>
          <a:lstStyle>
            <a:lvl1pPr>
              <a:defRPr sz="6000">
                <a:solidFill>
                  <a:srgbClr val="FFD624"/>
                </a:solidFill>
              </a:defRPr>
            </a:lvl1pPr>
          </a:lstStyle>
          <a:p>
            <a:r>
              <a:rPr lang="en-GB" dirty="0" smtClean="0"/>
              <a:t>Title</a:t>
            </a:r>
            <a:endParaRPr lang="en-GB" dirty="0"/>
          </a:p>
        </p:txBody>
      </p:sp>
      <p:sp>
        <p:nvSpPr>
          <p:cNvPr id="3" name="Content Placeholder 2"/>
          <p:cNvSpPr>
            <a:spLocks noGrp="1"/>
          </p:cNvSpPr>
          <p:nvPr>
            <p:ph idx="1" hasCustomPrompt="1"/>
          </p:nvPr>
        </p:nvSpPr>
        <p:spPr>
          <a:xfrm>
            <a:off x="4139952" y="4437112"/>
            <a:ext cx="3744416" cy="1512168"/>
          </a:xfrm>
        </p:spPr>
        <p:txBody>
          <a:bodyPr lIns="144000"/>
          <a:lstStyle>
            <a:lvl1pPr>
              <a:buNone/>
              <a:defRPr sz="2500" b="1" i="0">
                <a:solidFill>
                  <a:schemeClr val="bg1"/>
                </a:solidFill>
              </a:defRPr>
            </a:lvl1pPr>
            <a:lvl3pPr marL="228600" indent="-228600" algn="l">
              <a:defRPr sz="3000" b="1">
                <a:solidFill>
                  <a:schemeClr val="bg1"/>
                </a:solidFill>
              </a:defRPr>
            </a:lvl3pPr>
          </a:lstStyle>
          <a:p>
            <a:pPr lvl="0"/>
            <a:r>
              <a:rPr lang="en-US" dirty="0" smtClean="0"/>
              <a:t>Authors</a:t>
            </a:r>
          </a:p>
        </p:txBody>
      </p:sp>
      <p:sp>
        <p:nvSpPr>
          <p:cNvPr id="7" name="Rectangle 4"/>
          <p:cNvSpPr>
            <a:spLocks noGrp="1" noChangeArrowheads="1"/>
          </p:cNvSpPr>
          <p:nvPr>
            <p:ph type="dt" sz="half" idx="10"/>
          </p:nvPr>
        </p:nvSpPr>
        <p:spPr>
          <a:xfrm>
            <a:off x="457200" y="6337126"/>
            <a:ext cx="2133600" cy="476250"/>
          </a:xfrm>
        </p:spPr>
        <p:txBody>
          <a:bodyPr/>
          <a:lstStyle>
            <a:lvl1pPr>
              <a:defRPr dirty="0">
                <a:solidFill>
                  <a:srgbClr val="002060"/>
                </a:solidFill>
              </a:defRPr>
            </a:lvl1pPr>
          </a:lstStyle>
          <a:p>
            <a:pPr>
              <a:defRPr/>
            </a:pPr>
            <a:endParaRPr lang="en-GB" dirty="0"/>
          </a:p>
        </p:txBody>
      </p:sp>
      <p:sp>
        <p:nvSpPr>
          <p:cNvPr id="9" name="Rectangle 6"/>
          <p:cNvSpPr>
            <a:spLocks noGrp="1" noChangeArrowheads="1"/>
          </p:cNvSpPr>
          <p:nvPr>
            <p:ph type="sldNum" sz="quarter" idx="12"/>
          </p:nvPr>
        </p:nvSpPr>
        <p:spPr>
          <a:xfrm>
            <a:off x="6553200" y="6337126"/>
            <a:ext cx="2133600" cy="476250"/>
          </a:xfrm>
        </p:spPr>
        <p:txBody>
          <a:bodyPr/>
          <a:lstStyle>
            <a:lvl1pPr>
              <a:defRPr smtClean="0">
                <a:solidFill>
                  <a:srgbClr val="002060"/>
                </a:solidFill>
              </a:defRPr>
            </a:lvl1pPr>
          </a:lstStyle>
          <a:p>
            <a:pPr>
              <a:defRPr/>
            </a:pPr>
            <a:fld id="{2BB59E6E-B967-488E-B209-8B7FA0D7AF99}" type="slidenum">
              <a:rPr lang="en-GB" smtClean="0"/>
              <a:pPr>
                <a:defRPr/>
              </a:pPr>
              <a:t>‹#›</a:t>
            </a:fld>
            <a:endParaRPr lang="en-GB" dirty="0"/>
          </a:p>
        </p:txBody>
      </p:sp>
      <p:pic>
        <p:nvPicPr>
          <p:cNvPr id="1026" name="Picture 2" descr="C:\DOCUME~1\lenain\LOCALS~1\Temp\7zECB.tmp\LOGO-CE for RTD EN Positive Cyan.png"/>
          <p:cNvPicPr>
            <a:picLocks noChangeAspect="1" noChangeArrowheads="1"/>
          </p:cNvPicPr>
          <p:nvPr userDrawn="1"/>
        </p:nvPicPr>
        <p:blipFill>
          <a:blip r:embed="rId3" cstate="print"/>
          <a:srcRect/>
          <a:stretch>
            <a:fillRect/>
          </a:stretch>
        </p:blipFill>
        <p:spPr bwMode="auto">
          <a:xfrm>
            <a:off x="3664800" y="324000"/>
            <a:ext cx="1811933" cy="1396800"/>
          </a:xfrm>
          <a:prstGeom prst="rect">
            <a:avLst/>
          </a:prstGeom>
          <a:noFill/>
        </p:spPr>
      </p:pic>
    </p:spTree>
    <p:extLst>
      <p:ext uri="{BB962C8B-B14F-4D97-AF65-F5344CB8AC3E}">
        <p14:creationId xmlns:p14="http://schemas.microsoft.com/office/powerpoint/2010/main" val="17166730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13423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95288" y="1339850"/>
            <a:ext cx="8229600"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Title</a:t>
            </a:r>
          </a:p>
        </p:txBody>
      </p:sp>
      <p:sp>
        <p:nvSpPr>
          <p:cNvPr id="1027" name="Rectangle 3"/>
          <p:cNvSpPr>
            <a:spLocks noGrp="1" noChangeArrowheads="1"/>
          </p:cNvSpPr>
          <p:nvPr>
            <p:ph type="body" idx="1"/>
          </p:nvPr>
        </p:nvSpPr>
        <p:spPr bwMode="auto">
          <a:xfrm>
            <a:off x="457200" y="2492375"/>
            <a:ext cx="8229600" cy="3529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BE" altLang="en-US" smtClean="0"/>
              <a:t>Second level</a:t>
            </a:r>
            <a:endParaRPr lang="en-GB" altLang="en-US" smtClean="0"/>
          </a:p>
          <a:p>
            <a:pPr lvl="1"/>
            <a:r>
              <a:rPr lang="en-GB" altLang="en-US" smtClean="0"/>
              <a:t>Third level</a:t>
            </a:r>
          </a:p>
          <a:p>
            <a:pPr lvl="2"/>
            <a:r>
              <a:rPr lang="en-GB" altLang="en-US" smtClean="0"/>
              <a:t>- Fourth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chemeClr val="tx1"/>
                </a:solidFill>
                <a:latin typeface="Arial" charset="0"/>
              </a:defRPr>
            </a:lvl1pPr>
          </a:lstStyle>
          <a:p>
            <a:endParaRPr lang="en-GB"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chemeClr val="tx1"/>
                </a:solidFill>
                <a:latin typeface="Arial" charset="0"/>
              </a:defRPr>
            </a:lvl1pPr>
          </a:lstStyle>
          <a:p>
            <a:endParaRPr lang="en-GB"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chemeClr val="tx1"/>
                </a:solidFill>
                <a:latin typeface="Arial" charset="0"/>
              </a:defRPr>
            </a:lvl1pPr>
          </a:lstStyle>
          <a:p>
            <a:fld id="{C998D314-1852-4328-A9C3-C8BFB0006B32}" type="slidenum">
              <a:rPr lang="en-GB" altLang="en-US"/>
              <a:pPr/>
              <a:t>‹#›</a:t>
            </a:fld>
            <a:endParaRPr lang="en-GB" altLang="en-US"/>
          </a:p>
        </p:txBody>
      </p:sp>
      <p:sp>
        <p:nvSpPr>
          <p:cNvPr id="15" name="Rectangle 14"/>
          <p:cNvSpPr/>
          <p:nvPr/>
        </p:nvSpPr>
        <p:spPr>
          <a:xfrm>
            <a:off x="0" y="0"/>
            <a:ext cx="9144000" cy="957263"/>
          </a:xfrm>
          <a:prstGeom prst="rect">
            <a:avLst/>
          </a:prstGeom>
          <a:solidFill>
            <a:srgbClr val="0F5494"/>
          </a:solidFill>
          <a:ln>
            <a:solidFill>
              <a:srgbClr val="0F549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a:p>
        </p:txBody>
      </p:sp>
      <p:sp>
        <p:nvSpPr>
          <p:cNvPr id="7" name="Rectangle 6"/>
          <p:cNvSpPr/>
          <p:nvPr/>
        </p:nvSpPr>
        <p:spPr>
          <a:xfrm>
            <a:off x="4262438" y="6659563"/>
            <a:ext cx="611187" cy="198437"/>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a:p>
        </p:txBody>
      </p:sp>
      <p:pic>
        <p:nvPicPr>
          <p:cNvPr id="1041" name="Picture 17" descr="LOGO CE_Vertical_EN_NEG_quadri_H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957638" y="258763"/>
            <a:ext cx="1436687" cy="100488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Lst>
  <p:txStyles>
    <p:titleStyle>
      <a:lvl1pPr marL="358775" algn="l" rtl="0" eaLnBrk="1" fontAlgn="base" hangingPunct="1">
        <a:spcBef>
          <a:spcPct val="0"/>
        </a:spcBef>
        <a:spcAft>
          <a:spcPct val="0"/>
        </a:spcAft>
        <a:defRPr sz="3000" b="1">
          <a:solidFill>
            <a:srgbClr val="0F5494"/>
          </a:solidFill>
          <a:latin typeface="+mj-lt"/>
          <a:ea typeface="+mj-ea"/>
          <a:cs typeface="+mj-cs"/>
        </a:defRPr>
      </a:lvl1pPr>
      <a:lvl2pPr marL="358775" algn="l" rtl="0" eaLnBrk="1" fontAlgn="base" hangingPunct="1">
        <a:spcBef>
          <a:spcPct val="0"/>
        </a:spcBef>
        <a:spcAft>
          <a:spcPct val="0"/>
        </a:spcAft>
        <a:defRPr sz="3000" b="1">
          <a:solidFill>
            <a:srgbClr val="0F5494"/>
          </a:solidFill>
          <a:latin typeface="Verdana" pitchFamily="34" charset="0"/>
        </a:defRPr>
      </a:lvl2pPr>
      <a:lvl3pPr marL="358775" algn="l" rtl="0" eaLnBrk="1" fontAlgn="base" hangingPunct="1">
        <a:spcBef>
          <a:spcPct val="0"/>
        </a:spcBef>
        <a:spcAft>
          <a:spcPct val="0"/>
        </a:spcAft>
        <a:defRPr sz="3000" b="1">
          <a:solidFill>
            <a:srgbClr val="0F5494"/>
          </a:solidFill>
          <a:latin typeface="Verdana" pitchFamily="34" charset="0"/>
        </a:defRPr>
      </a:lvl3pPr>
      <a:lvl4pPr marL="358775" algn="l" rtl="0" eaLnBrk="1" fontAlgn="base" hangingPunct="1">
        <a:spcBef>
          <a:spcPct val="0"/>
        </a:spcBef>
        <a:spcAft>
          <a:spcPct val="0"/>
        </a:spcAft>
        <a:defRPr sz="3000" b="1">
          <a:solidFill>
            <a:srgbClr val="0F5494"/>
          </a:solidFill>
          <a:latin typeface="Verdana" pitchFamily="34" charset="0"/>
        </a:defRPr>
      </a:lvl4pPr>
      <a:lvl5pPr marL="358775" algn="l" rtl="0" eaLnBrk="1" fontAlgn="base" hangingPunct="1">
        <a:spcBef>
          <a:spcPct val="0"/>
        </a:spcBef>
        <a:spcAft>
          <a:spcPct val="0"/>
        </a:spcAft>
        <a:defRPr sz="3000" b="1">
          <a:solidFill>
            <a:srgbClr val="0F5494"/>
          </a:solidFill>
          <a:latin typeface="Verdana" pitchFamily="34" charset="0"/>
        </a:defRPr>
      </a:lvl5pPr>
      <a:lvl6pPr marL="815975" algn="l" rtl="0" eaLnBrk="1" fontAlgn="base" hangingPunct="1">
        <a:spcBef>
          <a:spcPct val="0"/>
        </a:spcBef>
        <a:spcAft>
          <a:spcPct val="0"/>
        </a:spcAft>
        <a:defRPr sz="3000" b="1">
          <a:solidFill>
            <a:srgbClr val="0F5494"/>
          </a:solidFill>
          <a:latin typeface="Verdana" pitchFamily="34" charset="0"/>
        </a:defRPr>
      </a:lvl6pPr>
      <a:lvl7pPr marL="1273175" algn="l" rtl="0" eaLnBrk="1" fontAlgn="base" hangingPunct="1">
        <a:spcBef>
          <a:spcPct val="0"/>
        </a:spcBef>
        <a:spcAft>
          <a:spcPct val="0"/>
        </a:spcAft>
        <a:defRPr sz="3000" b="1">
          <a:solidFill>
            <a:srgbClr val="0F5494"/>
          </a:solidFill>
          <a:latin typeface="Verdana" pitchFamily="34" charset="0"/>
        </a:defRPr>
      </a:lvl7pPr>
      <a:lvl8pPr marL="1730375" algn="l" rtl="0" eaLnBrk="1" fontAlgn="base" hangingPunct="1">
        <a:spcBef>
          <a:spcPct val="0"/>
        </a:spcBef>
        <a:spcAft>
          <a:spcPct val="0"/>
        </a:spcAft>
        <a:defRPr sz="3000" b="1">
          <a:solidFill>
            <a:srgbClr val="0F5494"/>
          </a:solidFill>
          <a:latin typeface="Verdana" pitchFamily="34" charset="0"/>
        </a:defRPr>
      </a:lvl8pPr>
      <a:lvl9pPr marL="2187575" algn="l" rtl="0" eaLnBrk="1" fontAlgn="base" hangingPunct="1">
        <a:spcBef>
          <a:spcPct val="0"/>
        </a:spcBef>
        <a:spcAft>
          <a:spcPct val="0"/>
        </a:spcAft>
        <a:defRPr sz="3000" b="1">
          <a:solidFill>
            <a:srgbClr val="0F5494"/>
          </a:solidFill>
          <a:latin typeface="Verdana" pitchFamily="34" charset="0"/>
        </a:defRPr>
      </a:lvl9pPr>
    </p:titleStyle>
    <p:bodyStyle>
      <a:lvl1pPr marL="342900" indent="-342900" algn="l" rtl="0" eaLnBrk="1" fontAlgn="base" hangingPunct="1">
        <a:spcBef>
          <a:spcPct val="20000"/>
        </a:spcBef>
        <a:spcAft>
          <a:spcPct val="0"/>
        </a:spcAft>
        <a:buClr>
          <a:schemeClr val="bg1"/>
        </a:buClr>
        <a:buChar char="•"/>
        <a:defRPr sz="2400" i="1">
          <a:solidFill>
            <a:srgbClr val="0F5494"/>
          </a:solidFill>
          <a:latin typeface="+mn-lt"/>
          <a:ea typeface="+mn-ea"/>
          <a:cs typeface="+mn-cs"/>
        </a:defRPr>
      </a:lvl1pPr>
      <a:lvl2pPr marL="742950" indent="-285750" algn="l" rtl="0" eaLnBrk="1" fontAlgn="base" hangingPunct="1">
        <a:spcBef>
          <a:spcPct val="20000"/>
        </a:spcBef>
        <a:spcAft>
          <a:spcPct val="0"/>
        </a:spcAft>
        <a:buClr>
          <a:srgbClr val="009FBA"/>
        </a:buClr>
        <a:buChar char="•"/>
        <a:defRPr sz="2000" b="1">
          <a:solidFill>
            <a:srgbClr val="0F5494"/>
          </a:solidFill>
          <a:latin typeface="+mn-lt"/>
        </a:defRPr>
      </a:lvl2pPr>
      <a:lvl3pPr marL="1143000" indent="-228600" algn="l" rtl="0" eaLnBrk="1" fontAlgn="base" hangingPunct="1">
        <a:spcBef>
          <a:spcPct val="20000"/>
        </a:spcBef>
        <a:spcAft>
          <a:spcPct val="0"/>
        </a:spcAft>
        <a:defRPr sz="1400">
          <a:solidFill>
            <a:srgbClr val="0F5494"/>
          </a:solidFill>
          <a:latin typeface="+mn-lt"/>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63888" y="1628800"/>
            <a:ext cx="5184576" cy="1152128"/>
          </a:xfrm>
        </p:spPr>
        <p:txBody>
          <a:bodyPr/>
          <a:lstStyle/>
          <a:p>
            <a:pPr marL="0" indent="0"/>
            <a:r>
              <a:rPr lang="en-GB" sz="2800" i="1" dirty="0" smtClean="0"/>
              <a:t>Energy Union: </a:t>
            </a:r>
            <a:br>
              <a:rPr lang="en-GB" sz="2800" i="1" dirty="0" smtClean="0"/>
            </a:br>
            <a:r>
              <a:rPr lang="en-GB" sz="2800" i="1" dirty="0" smtClean="0"/>
              <a:t>an integrated approach to R&amp;I</a:t>
            </a:r>
            <a:endParaRPr lang="en-GB" sz="2800" i="1" dirty="0"/>
          </a:p>
        </p:txBody>
      </p:sp>
      <p:sp>
        <p:nvSpPr>
          <p:cNvPr id="3" name="Content Placeholder 2"/>
          <p:cNvSpPr>
            <a:spLocks noGrp="1"/>
          </p:cNvSpPr>
          <p:nvPr>
            <p:ph idx="1"/>
          </p:nvPr>
        </p:nvSpPr>
        <p:spPr>
          <a:xfrm>
            <a:off x="3707904" y="2994240"/>
            <a:ext cx="5331059" cy="1584176"/>
          </a:xfrm>
        </p:spPr>
        <p:txBody>
          <a:bodyPr/>
          <a:lstStyle/>
          <a:p>
            <a:r>
              <a:rPr lang="en-GB" sz="2200" dirty="0" smtClean="0"/>
              <a:t>András Siegler</a:t>
            </a:r>
          </a:p>
          <a:p>
            <a:r>
              <a:rPr lang="en-GB" sz="2000" dirty="0" smtClean="0"/>
              <a:t>Director – Energy Directorate</a:t>
            </a:r>
          </a:p>
          <a:p>
            <a:r>
              <a:rPr lang="en-GB" sz="2000" dirty="0" smtClean="0"/>
              <a:t>DG RTD, </a:t>
            </a:r>
            <a:r>
              <a:rPr lang="en-US" sz="2000" dirty="0" smtClean="0"/>
              <a:t>European Commission</a:t>
            </a:r>
            <a:endParaRPr lang="en-GB" sz="2000" dirty="0"/>
          </a:p>
        </p:txBody>
      </p:sp>
      <p:sp>
        <p:nvSpPr>
          <p:cNvPr id="4" name="Title 1"/>
          <p:cNvSpPr txBox="1">
            <a:spLocks/>
          </p:cNvSpPr>
          <p:nvPr/>
        </p:nvSpPr>
        <p:spPr bwMode="auto">
          <a:xfrm>
            <a:off x="3962399" y="2058136"/>
            <a:ext cx="4608512" cy="936104"/>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marL="358775" indent="-358775" algn="l" rtl="0" eaLnBrk="0" fontAlgn="base" hangingPunct="0">
              <a:spcBef>
                <a:spcPct val="0"/>
              </a:spcBef>
              <a:spcAft>
                <a:spcPct val="0"/>
              </a:spcAft>
              <a:defRPr sz="6000" b="1">
                <a:solidFill>
                  <a:srgbClr val="FFD624"/>
                </a:solidFill>
                <a:latin typeface="+mj-lt"/>
                <a:ea typeface="+mj-ea"/>
                <a:cs typeface="+mj-cs"/>
              </a:defRPr>
            </a:lvl1pPr>
            <a:lvl2pPr marL="358775" indent="-358775" algn="l" rtl="0" eaLnBrk="0" fontAlgn="base" hangingPunct="0">
              <a:spcBef>
                <a:spcPct val="0"/>
              </a:spcBef>
              <a:spcAft>
                <a:spcPct val="0"/>
              </a:spcAft>
              <a:defRPr sz="3000" b="1">
                <a:solidFill>
                  <a:srgbClr val="0F5494"/>
                </a:solidFill>
                <a:latin typeface="Verdana" pitchFamily="34" charset="0"/>
              </a:defRPr>
            </a:lvl2pPr>
            <a:lvl3pPr marL="358775" indent="-358775" algn="l" rtl="0" eaLnBrk="0" fontAlgn="base" hangingPunct="0">
              <a:spcBef>
                <a:spcPct val="0"/>
              </a:spcBef>
              <a:spcAft>
                <a:spcPct val="0"/>
              </a:spcAft>
              <a:defRPr sz="3000" b="1">
                <a:solidFill>
                  <a:srgbClr val="0F5494"/>
                </a:solidFill>
                <a:latin typeface="Verdana" pitchFamily="34" charset="0"/>
              </a:defRPr>
            </a:lvl3pPr>
            <a:lvl4pPr marL="358775" indent="-358775" algn="l" rtl="0" eaLnBrk="0" fontAlgn="base" hangingPunct="0">
              <a:spcBef>
                <a:spcPct val="0"/>
              </a:spcBef>
              <a:spcAft>
                <a:spcPct val="0"/>
              </a:spcAft>
              <a:defRPr sz="3000" b="1">
                <a:solidFill>
                  <a:srgbClr val="0F5494"/>
                </a:solidFill>
                <a:latin typeface="Verdana" pitchFamily="34" charset="0"/>
              </a:defRPr>
            </a:lvl4pPr>
            <a:lvl5pPr marL="358775" indent="-358775" algn="l" rtl="0" eaLnBrk="0" fontAlgn="base" hangingPunct="0">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endParaRPr lang="en-GB" sz="3600" b="0" kern="0" dirty="0">
              <a:solidFill>
                <a:schemeClr val="bg1"/>
              </a:solidFill>
            </a:endParaRPr>
          </a:p>
        </p:txBody>
      </p:sp>
    </p:spTree>
    <p:extLst>
      <p:ext uri="{BB962C8B-B14F-4D97-AF65-F5344CB8AC3E}">
        <p14:creationId xmlns:p14="http://schemas.microsoft.com/office/powerpoint/2010/main" val="11901926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2497"/>
          <a:stretch/>
        </p:blipFill>
        <p:spPr bwMode="auto">
          <a:xfrm>
            <a:off x="1813991" y="1930312"/>
            <a:ext cx="5588026" cy="4647223"/>
          </a:xfrm>
          <a:prstGeom prst="rect">
            <a:avLst/>
          </a:prstGeom>
          <a:noFill/>
          <a:ln>
            <a:noFill/>
          </a:ln>
          <a:effectLst/>
          <a:extLst/>
        </p:spPr>
      </p:pic>
      <p:sp>
        <p:nvSpPr>
          <p:cNvPr id="3" name="TextBox 2"/>
          <p:cNvSpPr txBox="1"/>
          <p:nvPr/>
        </p:nvSpPr>
        <p:spPr>
          <a:xfrm>
            <a:off x="242894" y="1099315"/>
            <a:ext cx="8640960" cy="830997"/>
          </a:xfrm>
          <a:prstGeom prst="rect">
            <a:avLst/>
          </a:prstGeom>
          <a:solidFill>
            <a:schemeClr val="accent1">
              <a:lumMod val="50000"/>
            </a:schemeClr>
          </a:solidFill>
        </p:spPr>
        <p:txBody>
          <a:bodyPr wrap="square" rtlCol="0">
            <a:spAutoFit/>
          </a:bodyPr>
          <a:lstStyle/>
          <a:p>
            <a:pPr algn="ctr"/>
            <a:r>
              <a:rPr lang="en-GB" sz="2400" b="1" dirty="0" smtClean="0">
                <a:solidFill>
                  <a:schemeClr val="bg1"/>
                </a:solidFill>
                <a:latin typeface="Arial" panose="020B0604020202020204" pitchFamily="34" charset="0"/>
                <a:cs typeface="Arial" panose="020B0604020202020204" pitchFamily="34" charset="0"/>
              </a:rPr>
              <a:t>AN ENERGY UNION BASED ON 5 MUTUALLY SUPPORTIVE AND INTERLINKED DIMENSIONS</a:t>
            </a:r>
            <a:endParaRPr lang="en-GB" sz="24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467544" y="188640"/>
            <a:ext cx="8280920" cy="307777"/>
          </a:xfrm>
          <a:prstGeom prst="rect">
            <a:avLst/>
          </a:prstGeom>
        </p:spPr>
        <p:txBody>
          <a:bodyPr wrap="square">
            <a:spAutoFit/>
          </a:bodyPr>
          <a:lstStyle/>
          <a:p>
            <a:pPr algn="ctr"/>
            <a:r>
              <a:rPr lang="en-GB" sz="1400" b="1" dirty="0" smtClean="0">
                <a:solidFill>
                  <a:schemeClr val="bg1"/>
                </a:solidFill>
                <a:latin typeface="Arial" panose="020B0604020202020204" pitchFamily="34" charset="0"/>
                <a:cs typeface="Arial" panose="020B0604020202020204" pitchFamily="34" charset="0"/>
              </a:rPr>
              <a:t>SMART AND CLEAN ENERGY FOR ALL – IMPLEMENTING THE ENERGY UNION STRATEGY</a:t>
            </a:r>
            <a:endParaRPr lang="en-GB" sz="1400" dirty="0">
              <a:solidFill>
                <a:schemeClr val="bg1"/>
              </a:solidFill>
            </a:endParaRPr>
          </a:p>
        </p:txBody>
      </p:sp>
      <p:sp>
        <p:nvSpPr>
          <p:cNvPr id="5" name="Slide Number Placeholder 1"/>
          <p:cNvSpPr txBox="1">
            <a:spLocks/>
          </p:cNvSpPr>
          <p:nvPr/>
        </p:nvSpPr>
        <p:spPr>
          <a:xfrm>
            <a:off x="2474404" y="6237312"/>
            <a:ext cx="2133600" cy="476250"/>
          </a:xfrm>
          <a:prstGeom prst="rect">
            <a:avLst/>
          </a:prstGeom>
        </p:spPr>
        <p:txBody>
          <a:bodyPr/>
          <a:lstStyle>
            <a:defPPr>
              <a:defRPr lang="en-GB"/>
            </a:defPPr>
            <a:lvl1pPr algn="l" rtl="0" fontAlgn="base">
              <a:spcBef>
                <a:spcPct val="0"/>
              </a:spcBef>
              <a:spcAft>
                <a:spcPct val="0"/>
              </a:spcAft>
              <a:defRPr sz="1200" kern="1200">
                <a:solidFill>
                  <a:srgbClr val="0F5494"/>
                </a:solidFill>
                <a:latin typeface="Verdana" pitchFamily="34" charset="0"/>
                <a:ea typeface="+mn-ea"/>
                <a:cs typeface="+mn-cs"/>
              </a:defRPr>
            </a:lvl1pPr>
            <a:lvl2pPr marL="457200" algn="l" rtl="0" fontAlgn="base">
              <a:spcBef>
                <a:spcPct val="0"/>
              </a:spcBef>
              <a:spcAft>
                <a:spcPct val="0"/>
              </a:spcAft>
              <a:defRPr sz="1200" kern="1200">
                <a:solidFill>
                  <a:srgbClr val="0F5494"/>
                </a:solidFill>
                <a:latin typeface="Verdana" pitchFamily="34" charset="0"/>
                <a:ea typeface="+mn-ea"/>
                <a:cs typeface="+mn-cs"/>
              </a:defRPr>
            </a:lvl2pPr>
            <a:lvl3pPr marL="914400" algn="l" rtl="0" fontAlgn="base">
              <a:spcBef>
                <a:spcPct val="0"/>
              </a:spcBef>
              <a:spcAft>
                <a:spcPct val="0"/>
              </a:spcAft>
              <a:defRPr sz="1200" kern="1200">
                <a:solidFill>
                  <a:srgbClr val="0F5494"/>
                </a:solidFill>
                <a:latin typeface="Verdana" pitchFamily="34" charset="0"/>
                <a:ea typeface="+mn-ea"/>
                <a:cs typeface="+mn-cs"/>
              </a:defRPr>
            </a:lvl3pPr>
            <a:lvl4pPr marL="1371600" algn="l" rtl="0" fontAlgn="base">
              <a:spcBef>
                <a:spcPct val="0"/>
              </a:spcBef>
              <a:spcAft>
                <a:spcPct val="0"/>
              </a:spcAft>
              <a:defRPr sz="1200" kern="1200">
                <a:solidFill>
                  <a:srgbClr val="0F5494"/>
                </a:solidFill>
                <a:latin typeface="Verdana" pitchFamily="34" charset="0"/>
                <a:ea typeface="+mn-ea"/>
                <a:cs typeface="+mn-cs"/>
              </a:defRPr>
            </a:lvl4pPr>
            <a:lvl5pPr marL="1828800" algn="l" rtl="0" fontAlgn="base">
              <a:spcBef>
                <a:spcPct val="0"/>
              </a:spcBef>
              <a:spcAft>
                <a:spcPct val="0"/>
              </a:spcAft>
              <a:defRPr sz="1200" kern="1200">
                <a:solidFill>
                  <a:srgbClr val="0F5494"/>
                </a:solidFill>
                <a:latin typeface="Verdana" pitchFamily="34" charset="0"/>
                <a:ea typeface="+mn-ea"/>
                <a:cs typeface="+mn-cs"/>
              </a:defRPr>
            </a:lvl5pPr>
            <a:lvl6pPr marL="2286000" algn="l" defTabSz="914400" rtl="0" eaLnBrk="1" latinLnBrk="0" hangingPunct="1">
              <a:defRPr sz="1200" kern="1200">
                <a:solidFill>
                  <a:srgbClr val="0F5494"/>
                </a:solidFill>
                <a:latin typeface="Verdana" pitchFamily="34" charset="0"/>
                <a:ea typeface="+mn-ea"/>
                <a:cs typeface="+mn-cs"/>
              </a:defRPr>
            </a:lvl6pPr>
            <a:lvl7pPr marL="2743200" algn="l" defTabSz="914400" rtl="0" eaLnBrk="1" latinLnBrk="0" hangingPunct="1">
              <a:defRPr sz="1200" kern="1200">
                <a:solidFill>
                  <a:srgbClr val="0F5494"/>
                </a:solidFill>
                <a:latin typeface="Verdana" pitchFamily="34" charset="0"/>
                <a:ea typeface="+mn-ea"/>
                <a:cs typeface="+mn-cs"/>
              </a:defRPr>
            </a:lvl7pPr>
            <a:lvl8pPr marL="3200400" algn="l" defTabSz="914400" rtl="0" eaLnBrk="1" latinLnBrk="0" hangingPunct="1">
              <a:defRPr sz="1200" kern="1200">
                <a:solidFill>
                  <a:srgbClr val="0F5494"/>
                </a:solidFill>
                <a:latin typeface="Verdana" pitchFamily="34" charset="0"/>
                <a:ea typeface="+mn-ea"/>
                <a:cs typeface="+mn-cs"/>
              </a:defRPr>
            </a:lvl8pPr>
            <a:lvl9pPr marL="3657600" algn="l" defTabSz="914400" rtl="0" eaLnBrk="1" latinLnBrk="0" hangingPunct="1">
              <a:defRPr sz="1200" kern="1200">
                <a:solidFill>
                  <a:srgbClr val="0F5494"/>
                </a:solidFill>
                <a:latin typeface="Verdana" pitchFamily="34" charset="0"/>
                <a:ea typeface="+mn-ea"/>
                <a:cs typeface="+mn-cs"/>
              </a:defRPr>
            </a:lvl9pPr>
          </a:lstStyle>
          <a:p>
            <a:pPr algn="r"/>
            <a:endParaRPr lang="en-GB" altLang="en-US" dirty="0">
              <a:solidFill>
                <a:srgbClr val="000000"/>
              </a:solidFill>
            </a:endParaRPr>
          </a:p>
        </p:txBody>
      </p:sp>
    </p:spTree>
    <p:extLst>
      <p:ext uri="{BB962C8B-B14F-4D97-AF65-F5344CB8AC3E}">
        <p14:creationId xmlns:p14="http://schemas.microsoft.com/office/powerpoint/2010/main" val="39436667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r>
              <a:rPr lang="en-US" altLang="en-US" sz="2800" dirty="0" smtClean="0"/>
              <a:t> </a:t>
            </a:r>
            <a:endParaRPr lang="en-US" altLang="en-US" sz="2800" dirty="0"/>
          </a:p>
        </p:txBody>
      </p:sp>
      <p:sp>
        <p:nvSpPr>
          <p:cNvPr id="83971" name="Rectangle 3"/>
          <p:cNvSpPr>
            <a:spLocks noGrp="1" noChangeArrowheads="1"/>
          </p:cNvSpPr>
          <p:nvPr>
            <p:ph idx="1"/>
          </p:nvPr>
        </p:nvSpPr>
        <p:spPr>
          <a:xfrm>
            <a:off x="463005" y="2060848"/>
            <a:ext cx="8229600" cy="3529013"/>
          </a:xfrm>
        </p:spPr>
        <p:txBody>
          <a:bodyPr/>
          <a:lstStyle/>
          <a:p>
            <a:pPr>
              <a:buFont typeface="Wingdings" panose="05000000000000000000" pitchFamily="2" charset="2"/>
              <a:buChar char="Ø"/>
            </a:pPr>
            <a:r>
              <a:rPr lang="en-US" altLang="en-US" sz="2800" dirty="0" smtClean="0"/>
              <a:t>Implementing the Paris </a:t>
            </a:r>
            <a:r>
              <a:rPr lang="en-US" altLang="en-US" sz="2800" dirty="0"/>
              <a:t>Agreement </a:t>
            </a:r>
            <a:r>
              <a:rPr lang="en-US" altLang="en-US" sz="2800" dirty="0" smtClean="0"/>
              <a:t>in </a:t>
            </a:r>
            <a:r>
              <a:rPr lang="en-US" altLang="en-US" sz="2800" dirty="0"/>
              <a:t>support of jobs, growth and investment in </a:t>
            </a:r>
            <a:r>
              <a:rPr lang="en-US" altLang="en-US" sz="2800" dirty="0" smtClean="0"/>
              <a:t>Europe</a:t>
            </a:r>
          </a:p>
          <a:p>
            <a:pPr>
              <a:buFont typeface="Wingdings" panose="05000000000000000000" pitchFamily="2" charset="2"/>
              <a:buChar char="Ø"/>
            </a:pPr>
            <a:endParaRPr lang="en-US" altLang="en-US" sz="2800" dirty="0"/>
          </a:p>
          <a:p>
            <a:pPr>
              <a:buFont typeface="Wingdings" panose="05000000000000000000" pitchFamily="2" charset="2"/>
              <a:buChar char="Ø"/>
            </a:pPr>
            <a:r>
              <a:rPr lang="en-US" altLang="en-US" sz="2800" dirty="0" smtClean="0"/>
              <a:t>Research and innovation as drivers for:</a:t>
            </a:r>
            <a:endParaRPr lang="en-US" altLang="en-US" sz="800" dirty="0" smtClean="0"/>
          </a:p>
          <a:p>
            <a:pPr>
              <a:buClr>
                <a:schemeClr val="accent2"/>
              </a:buClr>
              <a:buFont typeface="Wingdings" panose="05000000000000000000" pitchFamily="2" charset="2"/>
              <a:buChar char="Ø"/>
            </a:pPr>
            <a:endParaRPr lang="en-US" altLang="en-US" sz="800" dirty="0" smtClean="0"/>
          </a:p>
          <a:p>
            <a:pPr>
              <a:buClr>
                <a:schemeClr val="accent2"/>
              </a:buClr>
            </a:pPr>
            <a:r>
              <a:rPr lang="en-US" altLang="en-US" sz="2800" dirty="0" smtClean="0"/>
              <a:t>Energy efficiency first</a:t>
            </a:r>
          </a:p>
          <a:p>
            <a:pPr>
              <a:buClr>
                <a:schemeClr val="accent2"/>
              </a:buClr>
            </a:pPr>
            <a:r>
              <a:rPr lang="en-US" altLang="en-US" sz="2800" dirty="0" smtClean="0"/>
              <a:t>Europe as a global leader in renewables</a:t>
            </a:r>
          </a:p>
          <a:p>
            <a:pPr>
              <a:buClr>
                <a:schemeClr val="accent2"/>
              </a:buClr>
            </a:pPr>
            <a:r>
              <a:rPr lang="en-US" altLang="en-US" sz="2800" dirty="0" smtClean="0"/>
              <a:t>A fair deal for consumers</a:t>
            </a:r>
          </a:p>
          <a:p>
            <a:pPr>
              <a:buClr>
                <a:schemeClr val="accent2"/>
              </a:buClr>
            </a:pPr>
            <a:endParaRPr lang="en-US" altLang="en-US" sz="2800" dirty="0"/>
          </a:p>
          <a:p>
            <a:pPr marL="0" indent="0">
              <a:buNone/>
            </a:pPr>
            <a:endParaRPr lang="en-US" altLang="en-US" sz="2800" dirty="0"/>
          </a:p>
        </p:txBody>
      </p:sp>
      <p:sp>
        <p:nvSpPr>
          <p:cNvPr id="4" name="TextBox 3"/>
          <p:cNvSpPr txBox="1"/>
          <p:nvPr/>
        </p:nvSpPr>
        <p:spPr>
          <a:xfrm>
            <a:off x="257325" y="1271501"/>
            <a:ext cx="8640960" cy="461665"/>
          </a:xfrm>
          <a:prstGeom prst="rect">
            <a:avLst/>
          </a:prstGeom>
          <a:solidFill>
            <a:schemeClr val="accent1">
              <a:lumMod val="50000"/>
            </a:schemeClr>
          </a:solidFill>
        </p:spPr>
        <p:txBody>
          <a:bodyPr wrap="square" rtlCol="0">
            <a:spAutoFit/>
          </a:bodyPr>
          <a:lstStyle/>
          <a:p>
            <a:pPr marL="266700"/>
            <a:r>
              <a:rPr lang="en-GB" sz="2400" b="1" dirty="0" smtClean="0">
                <a:solidFill>
                  <a:schemeClr val="bg1"/>
                </a:solidFill>
                <a:latin typeface="Arial" panose="020B0604020202020204" pitchFamily="34" charset="0"/>
                <a:cs typeface="Arial" panose="020B0604020202020204" pitchFamily="34" charset="0"/>
              </a:rPr>
              <a:t>Accelerating Clean Energy Innovation</a:t>
            </a:r>
            <a:endParaRPr lang="en-GB" sz="24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43337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88840"/>
            <a:ext cx="8229600" cy="4176464"/>
          </a:xfrm>
        </p:spPr>
        <p:txBody>
          <a:bodyPr/>
          <a:lstStyle/>
          <a:p>
            <a:pPr marL="0" indent="0">
              <a:buClr>
                <a:schemeClr val="accent2"/>
              </a:buClr>
              <a:buNone/>
            </a:pPr>
            <a:r>
              <a:rPr lang="en-GB" sz="2800" dirty="0" smtClean="0"/>
              <a:t>Supporting clean-energy research and innovation through three main policy levers:</a:t>
            </a:r>
            <a:endParaRPr lang="en-GB" sz="800" dirty="0" smtClean="0"/>
          </a:p>
          <a:p>
            <a:pPr marL="0" indent="0">
              <a:buClr>
                <a:schemeClr val="accent2"/>
              </a:buClr>
              <a:buNone/>
            </a:pPr>
            <a:endParaRPr lang="en-GB" sz="800" dirty="0" smtClean="0"/>
          </a:p>
          <a:p>
            <a:pPr>
              <a:buClr>
                <a:schemeClr val="accent2"/>
              </a:buClr>
            </a:pPr>
            <a:r>
              <a:rPr lang="en-GB" sz="2800" dirty="0" smtClean="0"/>
              <a:t>Policies and regulation: Setting strong and consistent incentives</a:t>
            </a:r>
          </a:p>
          <a:p>
            <a:pPr>
              <a:buClr>
                <a:schemeClr val="accent2"/>
              </a:buClr>
            </a:pPr>
            <a:r>
              <a:rPr lang="en-GB" sz="2800" dirty="0" smtClean="0"/>
              <a:t>Crowding in private investment: Alleviating risks in untested technologies and solutions</a:t>
            </a:r>
          </a:p>
          <a:p>
            <a:pPr>
              <a:buClr>
                <a:schemeClr val="accent2"/>
              </a:buClr>
            </a:pPr>
            <a:r>
              <a:rPr lang="en-GB" sz="2800" dirty="0" smtClean="0"/>
              <a:t>Public R&amp;I funding: Pushing the frontiers of science and innovation</a:t>
            </a:r>
            <a:endParaRPr lang="en-GB" sz="2800" dirty="0"/>
          </a:p>
        </p:txBody>
      </p:sp>
      <p:sp>
        <p:nvSpPr>
          <p:cNvPr id="4" name="Title 3"/>
          <p:cNvSpPr txBox="1">
            <a:spLocks noGrp="1"/>
          </p:cNvSpPr>
          <p:nvPr>
            <p:ph type="title"/>
          </p:nvPr>
        </p:nvSpPr>
        <p:spPr>
          <a:xfrm>
            <a:off x="395288" y="1339850"/>
            <a:ext cx="8229600" cy="461665"/>
          </a:xfrm>
          <a:prstGeom prst="rect">
            <a:avLst/>
          </a:prstGeom>
          <a:solidFill>
            <a:schemeClr val="accent1">
              <a:lumMod val="50000"/>
            </a:schemeClr>
          </a:solidFill>
        </p:spPr>
        <p:txBody>
          <a:bodyPr wrap="square" rtlCol="0">
            <a:spAutoFit/>
          </a:bodyPr>
          <a:lstStyle/>
          <a:p>
            <a:pPr marL="82550"/>
            <a:r>
              <a:rPr lang="en-GB" sz="2400" dirty="0" smtClean="0">
                <a:solidFill>
                  <a:schemeClr val="bg1"/>
                </a:solidFill>
              </a:rPr>
              <a:t>Policy levers:</a:t>
            </a:r>
            <a:endParaRPr lang="en-GB" sz="2400" dirty="0">
              <a:solidFill>
                <a:schemeClr val="bg1"/>
              </a:solidFill>
            </a:endParaRPr>
          </a:p>
        </p:txBody>
      </p:sp>
    </p:spTree>
    <p:extLst>
      <p:ext uri="{BB962C8B-B14F-4D97-AF65-F5344CB8AC3E}">
        <p14:creationId xmlns:p14="http://schemas.microsoft.com/office/powerpoint/2010/main" val="18373295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288" y="1339851"/>
            <a:ext cx="8229600" cy="504973"/>
          </a:xfrm>
          <a:solidFill>
            <a:schemeClr val="accent1">
              <a:lumMod val="50000"/>
            </a:schemeClr>
          </a:solidFill>
        </p:spPr>
        <p:txBody>
          <a:bodyPr/>
          <a:lstStyle/>
          <a:p>
            <a:pPr marL="82550"/>
            <a:r>
              <a:rPr lang="en-GB" sz="2400" dirty="0" smtClean="0">
                <a:solidFill>
                  <a:schemeClr val="bg1"/>
                </a:solidFill>
              </a:rPr>
              <a:t>R&amp;I priorities:</a:t>
            </a:r>
            <a:endParaRPr lang="en-GB" sz="2400" dirty="0">
              <a:solidFill>
                <a:schemeClr val="bg1"/>
              </a:solidFill>
            </a:endParaRPr>
          </a:p>
        </p:txBody>
      </p:sp>
      <p:sp>
        <p:nvSpPr>
          <p:cNvPr id="3" name="Content Placeholder 2"/>
          <p:cNvSpPr>
            <a:spLocks noGrp="1"/>
          </p:cNvSpPr>
          <p:nvPr>
            <p:ph idx="1"/>
          </p:nvPr>
        </p:nvSpPr>
        <p:spPr>
          <a:xfrm>
            <a:off x="0" y="1916832"/>
            <a:ext cx="9144000" cy="4680520"/>
          </a:xfrm>
        </p:spPr>
        <p:txBody>
          <a:bodyPr/>
          <a:lstStyle/>
          <a:p>
            <a:pPr marL="0" indent="0" algn="ctr">
              <a:lnSpc>
                <a:spcPct val="150000"/>
              </a:lnSpc>
              <a:buNone/>
            </a:pPr>
            <a:r>
              <a:rPr lang="en-GB" sz="2600" dirty="0"/>
              <a:t>Integrating smart, cutting-edge digital technologies into all aspects of the energy </a:t>
            </a:r>
            <a:r>
              <a:rPr lang="en-GB" sz="2600" dirty="0" smtClean="0"/>
              <a:t>system</a:t>
            </a:r>
            <a:endParaRPr lang="en-GB" sz="2600" dirty="0"/>
          </a:p>
          <a:p>
            <a:pPr marL="0" indent="0">
              <a:lnSpc>
                <a:spcPct val="150000"/>
              </a:lnSpc>
              <a:buNone/>
            </a:pPr>
            <a:r>
              <a:rPr lang="en-GB" sz="2600" i="0" dirty="0" smtClean="0"/>
              <a:t>1. Decarbonising </a:t>
            </a:r>
            <a:r>
              <a:rPr lang="en-GB" sz="2600" i="0" dirty="0"/>
              <a:t>Europe's building </a:t>
            </a:r>
            <a:r>
              <a:rPr lang="en-GB" sz="2600" i="0" dirty="0" smtClean="0"/>
              <a:t>stock</a:t>
            </a:r>
          </a:p>
          <a:p>
            <a:pPr marL="0" indent="0">
              <a:lnSpc>
                <a:spcPct val="150000"/>
              </a:lnSpc>
              <a:buNone/>
            </a:pPr>
            <a:r>
              <a:rPr lang="en-GB" sz="2600" i="0" dirty="0" smtClean="0"/>
              <a:t>2. Strengthening </a:t>
            </a:r>
            <a:r>
              <a:rPr lang="en-GB" sz="2600" i="0" dirty="0"/>
              <a:t>the EU's leadership in </a:t>
            </a:r>
            <a:r>
              <a:rPr lang="en-GB" sz="2600" i="0" dirty="0" smtClean="0"/>
              <a:t>renewables </a:t>
            </a:r>
          </a:p>
          <a:p>
            <a:pPr marL="449263" indent="-449263">
              <a:spcAft>
                <a:spcPts val="600"/>
              </a:spcAft>
              <a:buNone/>
            </a:pPr>
            <a:r>
              <a:rPr lang="en-GB" sz="2600" i="0" dirty="0" smtClean="0"/>
              <a:t>3. Developing integrated </a:t>
            </a:r>
            <a:r>
              <a:rPr lang="en-GB" sz="2600" i="0" dirty="0"/>
              <a:t>and affordable energy </a:t>
            </a:r>
            <a:r>
              <a:rPr lang="en-GB" sz="2600" i="0" dirty="0" smtClean="0"/>
              <a:t>storage solutions</a:t>
            </a:r>
          </a:p>
          <a:p>
            <a:pPr marL="449263" indent="-449263">
              <a:spcAft>
                <a:spcPts val="600"/>
              </a:spcAft>
              <a:buNone/>
            </a:pPr>
            <a:r>
              <a:rPr lang="en-GB" sz="2600" i="0" dirty="0" smtClean="0"/>
              <a:t>4. Accelerating electro-mobility </a:t>
            </a:r>
            <a:r>
              <a:rPr lang="en-GB" sz="2600" i="0" dirty="0"/>
              <a:t>and </a:t>
            </a:r>
            <a:r>
              <a:rPr lang="en-GB" sz="2600" i="0" dirty="0" smtClean="0"/>
              <a:t>the move to a </a:t>
            </a:r>
            <a:r>
              <a:rPr lang="en-GB" sz="2600" i="0" dirty="0"/>
              <a:t>more integrated urban transport </a:t>
            </a:r>
            <a:r>
              <a:rPr lang="en-GB" sz="2600" i="0" dirty="0" smtClean="0"/>
              <a:t>system</a:t>
            </a:r>
          </a:p>
        </p:txBody>
      </p:sp>
    </p:spTree>
    <p:extLst>
      <p:ext uri="{BB962C8B-B14F-4D97-AF65-F5344CB8AC3E}">
        <p14:creationId xmlns:p14="http://schemas.microsoft.com/office/powerpoint/2010/main" val="20261337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984" y="-315416"/>
            <a:ext cx="9550512" cy="66967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10716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4088" y="7268"/>
            <a:ext cx="3779912" cy="936625"/>
          </a:xfrm>
        </p:spPr>
        <p:txBody>
          <a:bodyPr/>
          <a:lstStyle/>
          <a:p>
            <a:r>
              <a:rPr lang="en-GB" sz="2400" dirty="0" smtClean="0">
                <a:solidFill>
                  <a:schemeClr val="bg1"/>
                </a:solidFill>
              </a:rPr>
              <a:t>The Integrated SET Plan</a:t>
            </a:r>
            <a:endParaRPr lang="en-GB" sz="2400" dirty="0">
              <a:solidFill>
                <a:schemeClr val="bg1"/>
              </a:solidFill>
            </a:endParaRPr>
          </a:p>
        </p:txBody>
      </p:sp>
      <p:sp>
        <p:nvSpPr>
          <p:cNvPr id="6" name="Content Placeholder 5"/>
          <p:cNvSpPr>
            <a:spLocks noGrp="1"/>
          </p:cNvSpPr>
          <p:nvPr>
            <p:ph idx="1"/>
          </p:nvPr>
        </p:nvSpPr>
        <p:spPr>
          <a:xfrm>
            <a:off x="107504" y="1308386"/>
            <a:ext cx="9036496" cy="5517232"/>
          </a:xfrm>
        </p:spPr>
        <p:txBody>
          <a:bodyPr/>
          <a:lstStyle/>
          <a:p>
            <a:pPr marL="0" indent="0">
              <a:buNone/>
            </a:pPr>
            <a:r>
              <a:rPr lang="en-GB" sz="1700" dirty="0" smtClean="0">
                <a:solidFill>
                  <a:srgbClr val="00B050"/>
                </a:solidFill>
              </a:rPr>
              <a:t>Energy </a:t>
            </a:r>
            <a:r>
              <a:rPr lang="en-GB" sz="1700" dirty="0">
                <a:solidFill>
                  <a:srgbClr val="00B050"/>
                </a:solidFill>
              </a:rPr>
              <a:t>Union Strategy identified 4+2 R&amp;I priorities to speed energy transition</a:t>
            </a:r>
          </a:p>
          <a:p>
            <a:pPr lvl="1"/>
            <a:r>
              <a:rPr lang="en-GB" sz="1600" dirty="0" smtClean="0"/>
              <a:t># </a:t>
            </a:r>
            <a:r>
              <a:rPr lang="en-GB" sz="1600" dirty="0"/>
              <a:t>1 in renewable energy</a:t>
            </a:r>
          </a:p>
          <a:p>
            <a:pPr lvl="1"/>
            <a:r>
              <a:rPr lang="en-GB" sz="1600" dirty="0"/>
              <a:t>smart EU energy systems with consumers at centre</a:t>
            </a:r>
          </a:p>
          <a:p>
            <a:pPr lvl="1"/>
            <a:r>
              <a:rPr lang="en-GB" sz="1600" dirty="0"/>
              <a:t>energy efficiency first</a:t>
            </a:r>
          </a:p>
          <a:p>
            <a:pPr lvl="1"/>
            <a:r>
              <a:rPr lang="en-GB" sz="1600" dirty="0"/>
              <a:t>sustainable transport</a:t>
            </a:r>
          </a:p>
          <a:p>
            <a:pPr lvl="1"/>
            <a:r>
              <a:rPr lang="en-GB" sz="1600" dirty="0"/>
              <a:t>carbon capture and storage/use</a:t>
            </a:r>
          </a:p>
          <a:p>
            <a:pPr lvl="1"/>
            <a:r>
              <a:rPr lang="en-GB" sz="1600" dirty="0" smtClean="0"/>
              <a:t>nuclear safety</a:t>
            </a:r>
            <a:endParaRPr lang="en-GB" sz="800" dirty="0" smtClean="0"/>
          </a:p>
          <a:p>
            <a:pPr marL="0" indent="0">
              <a:buNone/>
            </a:pPr>
            <a:endParaRPr lang="en-GB" sz="800" dirty="0" smtClean="0">
              <a:solidFill>
                <a:srgbClr val="00B050"/>
              </a:solidFill>
            </a:endParaRPr>
          </a:p>
          <a:p>
            <a:pPr marL="0" indent="0">
              <a:buNone/>
            </a:pPr>
            <a:r>
              <a:rPr lang="en-GB" sz="1700" dirty="0" smtClean="0">
                <a:solidFill>
                  <a:srgbClr val="00B050"/>
                </a:solidFill>
              </a:rPr>
              <a:t>2015 Integrated SET </a:t>
            </a:r>
            <a:r>
              <a:rPr lang="en-GB" sz="1700" dirty="0">
                <a:solidFill>
                  <a:srgbClr val="00B050"/>
                </a:solidFill>
              </a:rPr>
              <a:t>Plan </a:t>
            </a:r>
            <a:r>
              <a:rPr lang="en-GB" sz="1700" dirty="0" smtClean="0">
                <a:solidFill>
                  <a:srgbClr val="00B050"/>
                </a:solidFill>
              </a:rPr>
              <a:t>Communication translated </a:t>
            </a:r>
            <a:r>
              <a:rPr lang="en-GB" sz="1700" dirty="0">
                <a:solidFill>
                  <a:srgbClr val="00B050"/>
                </a:solidFill>
              </a:rPr>
              <a:t>priorities into </a:t>
            </a:r>
            <a:r>
              <a:rPr lang="en-GB" sz="1700" dirty="0" smtClean="0">
                <a:solidFill>
                  <a:srgbClr val="00B050"/>
                </a:solidFill>
              </a:rPr>
              <a:t>10 Actions</a:t>
            </a:r>
            <a:endParaRPr lang="en-GB" sz="800" dirty="0" smtClean="0">
              <a:solidFill>
                <a:srgbClr val="00B050"/>
              </a:solidFill>
            </a:endParaRPr>
          </a:p>
          <a:p>
            <a:pPr marL="0" indent="0">
              <a:buNone/>
            </a:pPr>
            <a:endParaRPr lang="en-GB" sz="800" dirty="0"/>
          </a:p>
          <a:p>
            <a:pPr marL="0" indent="0">
              <a:buNone/>
            </a:pPr>
            <a:r>
              <a:rPr lang="en-GB" sz="1700" dirty="0" smtClean="0">
                <a:solidFill>
                  <a:srgbClr val="00B050"/>
                </a:solidFill>
              </a:rPr>
              <a:t>In 2016: EC, </a:t>
            </a:r>
            <a:r>
              <a:rPr lang="en-GB" sz="1700" dirty="0">
                <a:solidFill>
                  <a:srgbClr val="00B050"/>
                </a:solidFill>
              </a:rPr>
              <a:t>SET Plan countries &amp; stakeholders </a:t>
            </a:r>
            <a:r>
              <a:rPr lang="en-GB" sz="1700" dirty="0" smtClean="0">
                <a:solidFill>
                  <a:srgbClr val="00B050"/>
                </a:solidFill>
              </a:rPr>
              <a:t>set R&amp;I </a:t>
            </a:r>
            <a:r>
              <a:rPr lang="en-GB" sz="1700" dirty="0">
                <a:solidFill>
                  <a:srgbClr val="00B050"/>
                </a:solidFill>
              </a:rPr>
              <a:t>targets for each action </a:t>
            </a:r>
          </a:p>
          <a:p>
            <a:pPr lvl="1"/>
            <a:r>
              <a:rPr lang="en-GB" sz="1600" dirty="0"/>
              <a:t>t</a:t>
            </a:r>
            <a:r>
              <a:rPr lang="en-GB" sz="1600" i="0" dirty="0" smtClean="0"/>
              <a:t>o make technologies </a:t>
            </a:r>
            <a:r>
              <a:rPr lang="en-GB" sz="1600" i="0" dirty="0"/>
              <a:t>cost-effective &amp; </a:t>
            </a:r>
            <a:r>
              <a:rPr lang="en-GB" sz="1600" i="0" dirty="0" smtClean="0"/>
              <a:t>better-performing</a:t>
            </a:r>
            <a:endParaRPr lang="en-GB" sz="1600" i="0" dirty="0"/>
          </a:p>
          <a:p>
            <a:pPr lvl="1"/>
            <a:r>
              <a:rPr lang="en-GB" sz="1600" i="0" dirty="0" smtClean="0"/>
              <a:t>to place Europe </a:t>
            </a:r>
            <a:r>
              <a:rPr lang="en-GB" sz="1600" i="0" dirty="0"/>
              <a:t>at forefront of next generation </a:t>
            </a:r>
            <a:r>
              <a:rPr lang="en-GB" sz="1600" i="0" dirty="0" smtClean="0"/>
              <a:t>low-carbon </a:t>
            </a:r>
            <a:r>
              <a:rPr lang="en-GB" sz="1600" i="0" dirty="0"/>
              <a:t>energy </a:t>
            </a:r>
            <a:r>
              <a:rPr lang="en-GB" sz="1600" i="0" dirty="0" smtClean="0"/>
              <a:t>technologies</a:t>
            </a:r>
            <a:endParaRPr lang="en-GB" sz="800" i="0" dirty="0" smtClean="0"/>
          </a:p>
          <a:p>
            <a:pPr lvl="1"/>
            <a:endParaRPr lang="en-GB" sz="800" dirty="0"/>
          </a:p>
          <a:p>
            <a:pPr marL="0" indent="0">
              <a:buNone/>
            </a:pPr>
            <a:r>
              <a:rPr lang="en-GB" sz="1700" dirty="0" smtClean="0">
                <a:solidFill>
                  <a:srgbClr val="00B050"/>
                </a:solidFill>
              </a:rPr>
              <a:t>Renewable Energy: EU ambition to be world leader</a:t>
            </a:r>
            <a:endParaRPr lang="en-GB" sz="1400" dirty="0" smtClean="0"/>
          </a:p>
          <a:p>
            <a:pPr marL="0" indent="0">
              <a:buNone/>
            </a:pPr>
            <a:r>
              <a:rPr lang="en-GB" sz="1600" b="1" dirty="0" smtClean="0"/>
              <a:t>ambitious R&amp;I targets set for 5 renewable technologies with great potential for cost reductions, performance improvements &amp; large-scale deployment worldwide - </a:t>
            </a:r>
            <a:r>
              <a:rPr lang="en-GB" sz="1600" dirty="0" smtClean="0"/>
              <a:t>off-shore </a:t>
            </a:r>
            <a:r>
              <a:rPr lang="en-GB" sz="1600" dirty="0"/>
              <a:t>wind, </a:t>
            </a:r>
            <a:r>
              <a:rPr lang="en-GB" sz="1600" dirty="0" smtClean="0"/>
              <a:t>next </a:t>
            </a:r>
            <a:r>
              <a:rPr lang="en-GB" sz="1600" dirty="0"/>
              <a:t>generation of photovoltaics (</a:t>
            </a:r>
            <a:r>
              <a:rPr lang="en-GB" sz="1600" dirty="0" smtClean="0"/>
              <a:t>PV), ocean energy, </a:t>
            </a:r>
            <a:r>
              <a:rPr lang="en-GB" sz="1600" dirty="0"/>
              <a:t>concentrated solar power (CSP) </a:t>
            </a:r>
            <a:r>
              <a:rPr lang="en-GB" sz="1600" dirty="0" smtClean="0"/>
              <a:t>&amp; deep geothermal </a:t>
            </a:r>
            <a:endParaRPr lang="en-GB" sz="1600" dirty="0"/>
          </a:p>
          <a:p>
            <a:endParaRPr lang="en-GB" sz="1600" i="0" dirty="0"/>
          </a:p>
        </p:txBody>
      </p:sp>
    </p:spTree>
    <p:extLst>
      <p:ext uri="{BB962C8B-B14F-4D97-AF65-F5344CB8AC3E}">
        <p14:creationId xmlns:p14="http://schemas.microsoft.com/office/powerpoint/2010/main" val="13477546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552" y="908720"/>
            <a:ext cx="4896544" cy="576585"/>
          </a:xfrm>
        </p:spPr>
        <p:txBody>
          <a:bodyPr/>
          <a:lstStyle/>
          <a:p>
            <a:r>
              <a:rPr lang="en-US" sz="2400" dirty="0">
                <a:latin typeface="Calibri" panose="020F0502020204030204" pitchFamily="34" charset="0"/>
                <a:ea typeface="+mn-ea"/>
                <a:cs typeface="+mn-cs"/>
              </a:rPr>
              <a:t>EC Doubling Investment Overview</a:t>
            </a:r>
            <a:endParaRPr lang="en-GB" sz="2400" dirty="0">
              <a:latin typeface="Calibri" panose="020F0502020204030204" pitchFamily="34" charset="0"/>
              <a:ea typeface="+mn-ea"/>
              <a:cs typeface="+mn-cs"/>
            </a:endParaRPr>
          </a:p>
        </p:txBody>
      </p:sp>
      <p:pic>
        <p:nvPicPr>
          <p:cNvPr id="4" name="Content Placeholder 20"/>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7575" y="1412776"/>
            <a:ext cx="8658799" cy="5445224"/>
          </a:xfrm>
        </p:spPr>
      </p:pic>
      <p:sp>
        <p:nvSpPr>
          <p:cNvPr id="5" name="Rectangle 4"/>
          <p:cNvSpPr/>
          <p:nvPr/>
        </p:nvSpPr>
        <p:spPr>
          <a:xfrm>
            <a:off x="251520" y="260648"/>
            <a:ext cx="3600400" cy="461665"/>
          </a:xfrm>
          <a:prstGeom prst="rect">
            <a:avLst/>
          </a:prstGeom>
        </p:spPr>
        <p:txBody>
          <a:bodyPr wrap="square">
            <a:spAutoFit/>
          </a:bodyPr>
          <a:lstStyle/>
          <a:p>
            <a:r>
              <a:rPr lang="en-US" altLang="en-US" sz="2400" b="1" dirty="0" smtClean="0">
                <a:solidFill>
                  <a:schemeClr val="bg1"/>
                </a:solidFill>
              </a:rPr>
              <a:t>Mission Innovation</a:t>
            </a:r>
            <a:endParaRPr lang="en-GB" sz="2400" b="1" dirty="0"/>
          </a:p>
        </p:txBody>
      </p:sp>
    </p:spTree>
    <p:extLst>
      <p:ext uri="{BB962C8B-B14F-4D97-AF65-F5344CB8AC3E}">
        <p14:creationId xmlns:p14="http://schemas.microsoft.com/office/powerpoint/2010/main" val="4693583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31800" y="116632"/>
            <a:ext cx="3964136" cy="936625"/>
          </a:xfrm>
        </p:spPr>
        <p:txBody>
          <a:bodyPr/>
          <a:lstStyle/>
          <a:p>
            <a:r>
              <a:rPr lang="en-US" altLang="en-US" sz="2400" dirty="0" smtClean="0">
                <a:solidFill>
                  <a:schemeClr val="bg1"/>
                </a:solidFill>
              </a:rPr>
              <a:t>Mission Innovation</a:t>
            </a:r>
            <a:endParaRPr lang="en-US" altLang="en-US" sz="2400" dirty="0">
              <a:solidFill>
                <a:schemeClr val="bg1"/>
              </a:solidFill>
            </a:endParaRPr>
          </a:p>
        </p:txBody>
      </p:sp>
      <p:sp>
        <p:nvSpPr>
          <p:cNvPr id="83971" name="Rectangle 3"/>
          <p:cNvSpPr>
            <a:spLocks noGrp="1" noChangeArrowheads="1"/>
          </p:cNvSpPr>
          <p:nvPr>
            <p:ph type="body" idx="1"/>
          </p:nvPr>
        </p:nvSpPr>
        <p:spPr>
          <a:xfrm>
            <a:off x="323528" y="1340768"/>
            <a:ext cx="8301608" cy="5328592"/>
          </a:xfrm>
        </p:spPr>
        <p:txBody>
          <a:bodyPr/>
          <a:lstStyle/>
          <a:p>
            <a:pPr marL="0" indent="0">
              <a:spcAft>
                <a:spcPts val="1200"/>
              </a:spcAft>
              <a:buClr>
                <a:srgbClr val="0F5494"/>
              </a:buClr>
              <a:buNone/>
            </a:pPr>
            <a:r>
              <a:rPr lang="en-US" altLang="en-US" sz="2800" b="1" i="0" kern="0" dirty="0" smtClean="0">
                <a:latin typeface="Calibri" panose="020F0502020204030204" pitchFamily="34" charset="0"/>
              </a:rPr>
              <a:t>Mission Innovation Challenges</a:t>
            </a:r>
            <a:endParaRPr lang="en-GB" sz="2800" b="1" i="0" kern="0" dirty="0" smtClean="0">
              <a:latin typeface="Calibri" panose="020F0502020204030204" pitchFamily="34" charset="0"/>
            </a:endParaRPr>
          </a:p>
          <a:p>
            <a:pPr>
              <a:spcAft>
                <a:spcPts val="1200"/>
              </a:spcAft>
              <a:buClr>
                <a:srgbClr val="0F5494"/>
              </a:buClr>
              <a:buFont typeface="Wingdings" panose="05000000000000000000" pitchFamily="2" charset="2"/>
              <a:buChar char="Ø"/>
            </a:pPr>
            <a:r>
              <a:rPr lang="en-GB" i="0" dirty="0" smtClean="0"/>
              <a:t>Smart Grids (India) </a:t>
            </a:r>
          </a:p>
          <a:p>
            <a:pPr>
              <a:spcAft>
                <a:spcPts val="1200"/>
              </a:spcAft>
              <a:buClr>
                <a:srgbClr val="0F5494"/>
              </a:buClr>
              <a:buFont typeface="Wingdings" panose="05000000000000000000" pitchFamily="2" charset="2"/>
              <a:buChar char="Ø"/>
            </a:pPr>
            <a:r>
              <a:rPr lang="en-GB" i="0" dirty="0" smtClean="0"/>
              <a:t>Off Grid Access to Electricity (France)</a:t>
            </a:r>
          </a:p>
          <a:p>
            <a:pPr>
              <a:spcAft>
                <a:spcPts val="1200"/>
              </a:spcAft>
              <a:buClr>
                <a:srgbClr val="0F5494"/>
              </a:buClr>
              <a:buFont typeface="Wingdings" panose="05000000000000000000" pitchFamily="2" charset="2"/>
              <a:buChar char="Ø"/>
            </a:pPr>
            <a:r>
              <a:rPr lang="en-GB" i="0" dirty="0" smtClean="0"/>
              <a:t>Carbon Capture (US)</a:t>
            </a:r>
          </a:p>
          <a:p>
            <a:pPr>
              <a:spcAft>
                <a:spcPts val="1200"/>
              </a:spcAft>
              <a:buClr>
                <a:srgbClr val="0F5494"/>
              </a:buClr>
              <a:buFont typeface="Wingdings" panose="05000000000000000000" pitchFamily="2" charset="2"/>
              <a:buChar char="Ø"/>
            </a:pPr>
            <a:r>
              <a:rPr lang="en-US" i="0" dirty="0" smtClean="0"/>
              <a:t>Sustainable Biofuels (Canada)</a:t>
            </a:r>
          </a:p>
          <a:p>
            <a:pPr>
              <a:spcAft>
                <a:spcPts val="1200"/>
              </a:spcAft>
              <a:buClr>
                <a:srgbClr val="0F5494"/>
              </a:buClr>
              <a:buFont typeface="Wingdings" panose="05000000000000000000" pitchFamily="2" charset="2"/>
              <a:buChar char="Ø"/>
            </a:pPr>
            <a:r>
              <a:rPr lang="en-US" i="0" dirty="0" smtClean="0"/>
              <a:t>Converting Sunlight (EC: lead)</a:t>
            </a:r>
          </a:p>
          <a:p>
            <a:pPr>
              <a:spcAft>
                <a:spcPts val="1200"/>
              </a:spcAft>
              <a:buClr>
                <a:srgbClr val="0F5494"/>
              </a:buClr>
              <a:buFont typeface="Wingdings" panose="05000000000000000000" pitchFamily="2" charset="2"/>
              <a:buChar char="Ø"/>
            </a:pPr>
            <a:r>
              <a:rPr lang="en-US" i="0" dirty="0" smtClean="0"/>
              <a:t>Clean Energy Materials (Mexico)</a:t>
            </a:r>
          </a:p>
          <a:p>
            <a:pPr>
              <a:spcAft>
                <a:spcPts val="1200"/>
              </a:spcAft>
              <a:buClr>
                <a:srgbClr val="0F5494"/>
              </a:buClr>
              <a:buFont typeface="Wingdings" panose="05000000000000000000" pitchFamily="2" charset="2"/>
              <a:buChar char="Ø"/>
            </a:pPr>
            <a:r>
              <a:rPr lang="en-GB" i="0" dirty="0" smtClean="0"/>
              <a:t>Affordable Heating and Cooling of Buildings </a:t>
            </a:r>
            <a:r>
              <a:rPr lang="en-US" i="0" dirty="0" smtClean="0"/>
              <a:t>(UK: lead, EC: co-lead)</a:t>
            </a:r>
            <a:endParaRPr lang="en-GB" dirty="0" smtClean="0"/>
          </a:p>
          <a:p>
            <a:pPr lvl="1">
              <a:spcAft>
                <a:spcPts val="1200"/>
              </a:spcAft>
              <a:buClr>
                <a:srgbClr val="0F5494"/>
              </a:buClr>
              <a:buFont typeface="Wingdings" panose="05000000000000000000" pitchFamily="2" charset="2"/>
              <a:buChar char="Ø"/>
            </a:pPr>
            <a:endParaRPr lang="en-GB" sz="2400" dirty="0" smtClean="0"/>
          </a:p>
          <a:p>
            <a:pPr lvl="1">
              <a:spcAft>
                <a:spcPts val="1200"/>
              </a:spcAft>
              <a:buClr>
                <a:srgbClr val="0F5494"/>
              </a:buClr>
              <a:buFont typeface="Wingdings" panose="05000000000000000000" pitchFamily="2" charset="2"/>
              <a:buChar char="Ø"/>
            </a:pPr>
            <a:endParaRPr lang="en-US" altLang="en-US" sz="2400" b="0" i="0" kern="0" dirty="0" smtClean="0">
              <a:latin typeface="Calibri" panose="020F0502020204030204" pitchFamily="34" charset="0"/>
            </a:endParaRPr>
          </a:p>
        </p:txBody>
      </p:sp>
    </p:spTree>
    <p:extLst>
      <p:ext uri="{BB962C8B-B14F-4D97-AF65-F5344CB8AC3E}">
        <p14:creationId xmlns:p14="http://schemas.microsoft.com/office/powerpoint/2010/main" val="1864620064"/>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Slide_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lide_Master">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altLang="en-US" sz="1200" b="0" i="0" u="none" strike="noStrike" cap="none" normalizeH="0" baseline="0" smtClean="0">
            <a:ln>
              <a:noFill/>
            </a:ln>
            <a:solidFill>
              <a:srgbClr val="0F5494"/>
            </a:solidFill>
            <a:effectLst/>
            <a:latin typeface="Verdana" pitchFamily="34"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altLang="en-US" sz="1200" b="0" i="0" u="none" strike="noStrike" cap="none" normalizeH="0" baseline="0" smtClean="0">
            <a:ln>
              <a:noFill/>
            </a:ln>
            <a:solidFill>
              <a:srgbClr val="0F5494"/>
            </a:solidFill>
            <a:effectLst/>
            <a:latin typeface="Verdana" pitchFamily="34" charset="0"/>
          </a:defRPr>
        </a:defPPr>
      </a:lstStyle>
    </a:lnDef>
  </a:objectDefaults>
  <a:extraClrSchemeLst>
    <a:extraClrScheme>
      <a:clrScheme name="Slide_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lide_Mast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lide_Mast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lide_Mast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lide_Mast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lide_Mast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lide_Maste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lide_Mast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lide_Mast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lide_Mast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lide_Mast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lide_Mast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579</TotalTime>
  <Words>1110</Words>
  <Application>Microsoft Office PowerPoint</Application>
  <PresentationFormat>On-screen Show (4:3)</PresentationFormat>
  <Paragraphs>72</Paragraphs>
  <Slides>9</Slides>
  <Notes>5</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Blank</vt:lpstr>
      <vt:lpstr>Energy Union:  an integrated approach to R&amp;I</vt:lpstr>
      <vt:lpstr>PowerPoint Presentation</vt:lpstr>
      <vt:lpstr> </vt:lpstr>
      <vt:lpstr>Policy levers:</vt:lpstr>
      <vt:lpstr>R&amp;I priorities:</vt:lpstr>
      <vt:lpstr>PowerPoint Presentation</vt:lpstr>
      <vt:lpstr>The Integrated SET Plan</vt:lpstr>
      <vt:lpstr>EC Doubling Investment Overview</vt:lpstr>
      <vt:lpstr>Mission Innovation</vt:lpstr>
    </vt:vector>
  </TitlesOfParts>
  <Company>European Commission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Integrated SET Plan</dc:title>
  <dc:creator>ESCARDINO MALVA Agustin (RTD)</dc:creator>
  <cp:lastModifiedBy>SIEGLER Andras (RTD)</cp:lastModifiedBy>
  <cp:revision>15</cp:revision>
  <dcterms:created xsi:type="dcterms:W3CDTF">2016-11-25T19:02:44Z</dcterms:created>
  <dcterms:modified xsi:type="dcterms:W3CDTF">2016-11-29T14:43:38Z</dcterms:modified>
</cp:coreProperties>
</file>