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3" r:id="rId2"/>
    <p:sldId id="319" r:id="rId3"/>
    <p:sldId id="297" r:id="rId4"/>
    <p:sldId id="320" r:id="rId5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ヒラギノ角ゴ Pro W3" charset="0"/>
        <a:cs typeface="ヒラギノ角ゴ Pro W3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316F"/>
    <a:srgbClr val="D0D600"/>
    <a:srgbClr val="B8DAF5"/>
    <a:srgbClr val="41A7E5"/>
    <a:srgbClr val="347AB3"/>
    <a:srgbClr val="58595B"/>
    <a:srgbClr val="EBEBEB"/>
    <a:srgbClr val="FFDC0B"/>
    <a:srgbClr val="79B33B"/>
    <a:srgbClr val="DCDC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584" autoAdjust="0"/>
    <p:restoredTop sz="86418" autoAdjust="0"/>
  </p:normalViewPr>
  <p:slideViewPr>
    <p:cSldViewPr snapToObjects="1">
      <p:cViewPr varScale="1">
        <p:scale>
          <a:sx n="70" d="100"/>
          <a:sy n="70" d="100"/>
        </p:scale>
        <p:origin x="28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739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Objects="1">
      <p:cViewPr varScale="1">
        <p:scale>
          <a:sx n="105" d="100"/>
          <a:sy n="105" d="100"/>
        </p:scale>
        <p:origin x="-3128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ヒラギノ角ゴ Pro W3" charset="-128"/>
                <a:cs typeface="ヒラギノ角ゴ Pro W3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402A29A-B5D8-2A48-9F6D-755AB65EEEAD}" type="datetime1">
              <a:rPr lang="en-US" smtClean="0"/>
              <a:t>12/1/2016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ヒラギノ角ゴ Pro W3" charset="-128"/>
                <a:cs typeface="ヒラギノ角ゴ Pro W3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E2EB2EB-FDA3-844A-A6DE-2411D6C13B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560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ヒラギノ角ゴ Pro W3" charset="-128"/>
                <a:cs typeface="ヒラギノ角ゴ Pro W3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E82846E-2615-694D-A9C4-A507A11107AE}" type="datetime1">
              <a:rPr lang="en-US" smtClean="0"/>
              <a:t>12/1/2016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noProof="0"/>
              <a:t>Click to edit Master text styles</a:t>
            </a:r>
          </a:p>
          <a:p>
            <a:pPr lvl="1"/>
            <a:r>
              <a:rPr lang="fr-FR" noProof="0"/>
              <a:t>Second level</a:t>
            </a:r>
          </a:p>
          <a:p>
            <a:pPr lvl="2"/>
            <a:r>
              <a:rPr lang="fr-FR" noProof="0"/>
              <a:t>Third level</a:t>
            </a:r>
          </a:p>
          <a:p>
            <a:pPr lvl="3"/>
            <a:r>
              <a:rPr lang="fr-FR" noProof="0"/>
              <a:t>Fourth level</a:t>
            </a:r>
          </a:p>
          <a:p>
            <a:pPr lvl="4"/>
            <a:r>
              <a:rPr lang="fr-FR" noProof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ヒラギノ角ゴ Pro W3" charset="-128"/>
                <a:cs typeface="ヒラギノ角ゴ Pro W3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6F7BE09-810C-734C-A56A-2742244058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34303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pitchFamily="-65" charset="-128"/>
        <a:cs typeface="ヒラギノ角ゴ Pro W3" pitchFamily="-65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pitchFamily="-65" charset="-128"/>
        <a:cs typeface="ヒラギノ角ゴ Pro W3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0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0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F7BE09-810C-734C-A56A-2742244058E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144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F7BE09-810C-734C-A56A-2742244058E5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6405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ヒラギノ角ゴ Pro W3" pitchFamily="-65" charset="-128"/>
              <a:cs typeface="ヒラギノ角ゴ Pro W3" pitchFamily="-65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6D8057-9DB2-4179-A02D-0AD988AD5C4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830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ヒラギノ角ゴ Pro W3" pitchFamily="-65" charset="-128"/>
              <a:cs typeface="ヒラギノ角ゴ Pro W3" pitchFamily="-65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6D8057-9DB2-4179-A02D-0AD988AD5C40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666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resen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SMIG_BCKG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5777" y="3140968"/>
            <a:ext cx="6120680" cy="835720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/>
          </p:nvPr>
        </p:nvSpPr>
        <p:spPr>
          <a:xfrm>
            <a:off x="2555776" y="3976688"/>
            <a:ext cx="6229101" cy="720080"/>
          </a:xfrm>
        </p:spPr>
        <p:txBody>
          <a:bodyPr/>
          <a:lstStyle>
            <a:lvl1pPr marL="0" indent="0" algn="l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text</a:t>
            </a:r>
            <a:r>
              <a:rPr lang="fr-FR" dirty="0"/>
              <a:t> styles</a:t>
            </a:r>
          </a:p>
        </p:txBody>
      </p:sp>
    </p:spTree>
    <p:extLst>
      <p:ext uri="{BB962C8B-B14F-4D97-AF65-F5344CB8AC3E}">
        <p14:creationId xmlns:p14="http://schemas.microsoft.com/office/powerpoint/2010/main" val="881868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SMIG_BCKG_3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5" y="2780928"/>
            <a:ext cx="7416823" cy="979736"/>
          </a:xfrm>
        </p:spPr>
        <p:txBody>
          <a:bodyPr/>
          <a:lstStyle/>
          <a:p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 noChangeAspect="1"/>
          </p:cNvSpPr>
          <p:nvPr>
            <p:ph type="sldNum" sz="quarter" idx="4"/>
          </p:nvPr>
        </p:nvSpPr>
        <p:spPr>
          <a:xfrm>
            <a:off x="8244408" y="6165304"/>
            <a:ext cx="576064" cy="332656"/>
          </a:xfrm>
          <a:prstGeom prst="rect">
            <a:avLst/>
          </a:prstGeom>
          <a:ln>
            <a:noFill/>
          </a:ln>
        </p:spPr>
        <p:txBody>
          <a:bodyPr wrap="none" lIns="0" tIns="0" rIns="0" bIns="0" anchor="ctr">
            <a:noAutofit/>
          </a:bodyPr>
          <a:lstStyle>
            <a:lvl1pPr algn="ctr">
              <a:defRPr sz="1200" b="0" i="0">
                <a:solidFill>
                  <a:schemeClr val="bg1"/>
                </a:solidFill>
                <a:latin typeface="Open Sans Semibold"/>
                <a:cs typeface="Open Sans Semibold"/>
              </a:defRPr>
            </a:lvl1pPr>
          </a:lstStyle>
          <a:p>
            <a:pPr>
              <a:defRPr/>
            </a:pPr>
            <a:fld id="{F007CC36-3623-004E-AD74-732ACF888DD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93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llust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27587" y="1556792"/>
            <a:ext cx="7344813" cy="4320480"/>
          </a:xfrm>
        </p:spPr>
        <p:txBody>
          <a:bodyPr/>
          <a:lstStyle/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3"/>
            <a:r>
              <a:rPr lang="fr-FR" dirty="0" err="1"/>
              <a:t>Fourth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4"/>
            <a:r>
              <a:rPr lang="fr-FR" dirty="0" err="1"/>
              <a:t>Fifth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en-US" dirty="0"/>
          </a:p>
        </p:txBody>
      </p:sp>
      <p:sp>
        <p:nvSpPr>
          <p:cNvPr id="7" name="Slide Number Placeholder 5"/>
          <p:cNvSpPr>
            <a:spLocks noGrp="1" noChangeAspect="1"/>
          </p:cNvSpPr>
          <p:nvPr>
            <p:ph type="sldNum" sz="quarter" idx="4"/>
          </p:nvPr>
        </p:nvSpPr>
        <p:spPr>
          <a:xfrm>
            <a:off x="8244408" y="6165304"/>
            <a:ext cx="576064" cy="332656"/>
          </a:xfrm>
          <a:prstGeom prst="rect">
            <a:avLst/>
          </a:prstGeom>
          <a:ln>
            <a:noFill/>
          </a:ln>
        </p:spPr>
        <p:txBody>
          <a:bodyPr wrap="none" lIns="0" tIns="0" rIns="0" bIns="0" anchor="ctr">
            <a:noAutofit/>
          </a:bodyPr>
          <a:lstStyle>
            <a:lvl1pPr algn="ctr">
              <a:defRPr sz="1200" b="0" i="0">
                <a:solidFill>
                  <a:schemeClr val="bg1"/>
                </a:solidFill>
                <a:latin typeface="Open Sans Semibold"/>
                <a:cs typeface="Open Sans Semibold"/>
              </a:defRPr>
            </a:lvl1pPr>
          </a:lstStyle>
          <a:p>
            <a:pPr>
              <a:defRPr/>
            </a:pPr>
            <a:fld id="{F007CC36-3623-004E-AD74-732ACF888DD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Title Placeholder 1"/>
          <p:cNvSpPr>
            <a:spLocks noGrp="1"/>
          </p:cNvSpPr>
          <p:nvPr>
            <p:ph type="title"/>
          </p:nvPr>
        </p:nvSpPr>
        <p:spPr bwMode="auto">
          <a:xfrm>
            <a:off x="827585" y="404664"/>
            <a:ext cx="7416823" cy="835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962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llu in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5" y="260648"/>
            <a:ext cx="7344815" cy="1080120"/>
          </a:xfrm>
        </p:spPr>
        <p:txBody>
          <a:bodyPr/>
          <a:lstStyle/>
          <a:p>
            <a:r>
              <a:rPr lang="fr-F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1880" y="1628800"/>
            <a:ext cx="4680520" cy="4248472"/>
          </a:xfrm>
        </p:spPr>
        <p:txBody>
          <a:bodyPr/>
          <a:lstStyle/>
          <a:p>
            <a:pPr lvl="0"/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text</a:t>
            </a:r>
            <a:r>
              <a:rPr lang="fr-FR" dirty="0"/>
              <a:t>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4DB65-232B-084C-8ADF-DD2C7251205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2" hasCustomPrompt="1"/>
          </p:nvPr>
        </p:nvSpPr>
        <p:spPr>
          <a:xfrm>
            <a:off x="827585" y="1628800"/>
            <a:ext cx="2448271" cy="4248472"/>
          </a:xfrm>
        </p:spPr>
        <p:txBody>
          <a:bodyPr/>
          <a:lstStyle>
            <a:lvl2pPr marL="0" indent="0">
              <a:buNone/>
              <a:defRPr sz="1800"/>
            </a:lvl2pPr>
          </a:lstStyle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96662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llustra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27584" y="260649"/>
            <a:ext cx="7416823" cy="554461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dirty="0"/>
              <a:t>Drag </a:t>
            </a:r>
            <a:r>
              <a:rPr lang="fr-FR" noProof="0" dirty="0" err="1"/>
              <a:t>picture</a:t>
            </a:r>
            <a:r>
              <a:rPr lang="fr-FR" noProof="0" dirty="0"/>
              <a:t> to </a:t>
            </a:r>
            <a:r>
              <a:rPr lang="fr-FR" noProof="0" dirty="0" err="1"/>
              <a:t>placeholder</a:t>
            </a:r>
            <a:r>
              <a:rPr lang="fr-FR" noProof="0" dirty="0"/>
              <a:t> or click </a:t>
            </a:r>
            <a:r>
              <a:rPr lang="fr-FR" noProof="0" dirty="0" err="1"/>
              <a:t>icon</a:t>
            </a:r>
            <a:r>
              <a:rPr lang="fr-FR" noProof="0" dirty="0"/>
              <a:t> to </a:t>
            </a:r>
            <a:r>
              <a:rPr lang="fr-FR" noProof="0" dirty="0" err="1"/>
              <a:t>add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7C6BF-A402-DE4B-9884-3355936612C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3817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CCA95A-3666-7144-A3F9-E594388A1C1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736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58595B"/>
                </a:solidFill>
                <a:latin typeface="Open Sans Semibold"/>
                <a:cs typeface="Open Sans Semibold"/>
              </a:defRPr>
            </a:lvl1pPr>
          </a:lstStyle>
          <a:p>
            <a:pPr>
              <a:defRPr/>
            </a:pPr>
            <a:fld id="{42BB06EB-1C02-8241-BB47-C1F5A04E5D0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1979712" y="4869160"/>
            <a:ext cx="4896544" cy="74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ts val="1720"/>
              </a:lnSpc>
            </a:pPr>
            <a:r>
              <a:rPr lang="en-US" sz="1100" b="1" kern="1200" dirty="0">
                <a:solidFill>
                  <a:schemeClr val="bg1">
                    <a:lumMod val="50000"/>
                  </a:schemeClr>
                </a:solidFill>
                <a:latin typeface="Open Sans Semibold"/>
                <a:ea typeface="ヒラギノ角ゴ Pro W3" charset="0"/>
                <a:cs typeface="Open Sans Semibold"/>
              </a:rPr>
              <a:t>ESMIG</a:t>
            </a:r>
            <a:r>
              <a:rPr lang="en-US" sz="1100" b="0" kern="1200" dirty="0">
                <a:solidFill>
                  <a:schemeClr val="bg1">
                    <a:lumMod val="50000"/>
                  </a:schemeClr>
                </a:solidFill>
                <a:latin typeface="Open Sans Semibold"/>
                <a:ea typeface="ヒラギノ角ゴ Pro W3" charset="0"/>
                <a:cs typeface="Open Sans Semibold"/>
              </a:rPr>
              <a:t> - Boulevard A. </a:t>
            </a:r>
            <a:r>
              <a:rPr lang="en-US" sz="1100" b="0" kern="1200" dirty="0" err="1">
                <a:solidFill>
                  <a:schemeClr val="bg1">
                    <a:lumMod val="50000"/>
                  </a:schemeClr>
                </a:solidFill>
                <a:latin typeface="Open Sans Semibold"/>
                <a:ea typeface="ヒラギノ角ゴ Pro W3" charset="0"/>
                <a:cs typeface="Open Sans Semibold"/>
              </a:rPr>
              <a:t>Reyers</a:t>
            </a:r>
            <a:r>
              <a:rPr lang="en-US" sz="1100" b="0" kern="1200" dirty="0">
                <a:solidFill>
                  <a:schemeClr val="bg1">
                    <a:lumMod val="50000"/>
                  </a:schemeClr>
                </a:solidFill>
                <a:latin typeface="Open Sans Semibold"/>
                <a:ea typeface="ヒラギノ角ゴ Pro W3" charset="0"/>
                <a:cs typeface="Open Sans Semibold"/>
              </a:rPr>
              <a:t> 80 - 1030 Brussels, Belgium</a:t>
            </a:r>
          </a:p>
          <a:p>
            <a:pPr algn="ctr">
              <a:lnSpc>
                <a:spcPts val="1720"/>
              </a:lnSpc>
            </a:pPr>
            <a:r>
              <a:rPr lang="pt-BR" sz="1100" b="0" kern="1200" dirty="0">
                <a:solidFill>
                  <a:schemeClr val="bg1">
                    <a:lumMod val="50000"/>
                  </a:schemeClr>
                </a:solidFill>
                <a:latin typeface="Open Sans Semibold"/>
                <a:ea typeface="ヒラギノ角ゴ Pro W3" charset="0"/>
                <a:cs typeface="Open Sans Semibold"/>
              </a:rPr>
              <a:t>DDI: +32 (0)2 706 82 71 - </a:t>
            </a:r>
            <a:r>
              <a:rPr lang="pt-BR" sz="1100" b="1" kern="1200" dirty="0" err="1">
                <a:solidFill>
                  <a:schemeClr val="bg1">
                    <a:lumMod val="50000"/>
                  </a:schemeClr>
                </a:solidFill>
                <a:latin typeface="Open Sans Semibold"/>
                <a:ea typeface="ヒラギノ角ゴ Pro W3" charset="0"/>
                <a:cs typeface="Open Sans Semibold"/>
              </a:rPr>
              <a:t>secretariat@esmig.eu</a:t>
            </a:r>
            <a:r>
              <a:rPr lang="pt-BR" sz="1100" b="1" kern="1200" dirty="0">
                <a:solidFill>
                  <a:schemeClr val="bg1">
                    <a:lumMod val="50000"/>
                  </a:schemeClr>
                </a:solidFill>
                <a:latin typeface="Open Sans Semibold"/>
                <a:ea typeface="ヒラギノ角ゴ Pro W3" charset="0"/>
                <a:cs typeface="Open Sans Semibold"/>
              </a:rPr>
              <a:t/>
            </a:r>
            <a:br>
              <a:rPr lang="pt-BR" sz="1100" b="1" kern="1200" dirty="0">
                <a:solidFill>
                  <a:schemeClr val="bg1">
                    <a:lumMod val="50000"/>
                  </a:schemeClr>
                </a:solidFill>
                <a:latin typeface="Open Sans Semibold"/>
                <a:ea typeface="ヒラギノ角ゴ Pro W3" charset="0"/>
                <a:cs typeface="Open Sans Semibold"/>
              </a:rPr>
            </a:br>
            <a:r>
              <a:rPr lang="pt-BR" sz="1100" b="0" kern="1200" cap="none" baseline="0" dirty="0" err="1">
                <a:solidFill>
                  <a:schemeClr val="bg1">
                    <a:lumMod val="50000"/>
                  </a:schemeClr>
                </a:solidFill>
                <a:latin typeface="Open Sans Semibold"/>
                <a:ea typeface="ヒラギノ角ゴ Pro W3" charset="0"/>
                <a:cs typeface="Open Sans Semibold"/>
              </a:rPr>
              <a:t>www.esmig.eu</a:t>
            </a:r>
            <a:endParaRPr lang="en-US" sz="1100" b="0" cap="none" baseline="0" dirty="0">
              <a:solidFill>
                <a:schemeClr val="bg1">
                  <a:lumMod val="50000"/>
                </a:schemeClr>
              </a:solidFill>
              <a:latin typeface="Open Sans Semibold"/>
              <a:cs typeface="Open Sans Semibold"/>
            </a:endParaRPr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2051720" y="2708920"/>
            <a:ext cx="48965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rtlCol="0">
            <a:spAutoFit/>
          </a:bodyPr>
          <a:lstStyle/>
          <a:p>
            <a:pPr marL="0" marR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0" i="0" u="none" strike="noStrike" kern="1200" baseline="0" dirty="0">
                <a:solidFill>
                  <a:schemeClr val="tx2">
                    <a:lumMod val="75000"/>
                  </a:schemeClr>
                </a:solidFill>
                <a:latin typeface="Open Sans Semibold"/>
                <a:ea typeface="ヒラギノ角ゴ Pro W3" charset="0"/>
                <a:cs typeface="Open Sans Semibold"/>
              </a:rPr>
              <a:t>Thank you for your attention</a:t>
            </a:r>
          </a:p>
        </p:txBody>
      </p:sp>
    </p:spTree>
    <p:extLst>
      <p:ext uri="{BB962C8B-B14F-4D97-AF65-F5344CB8AC3E}">
        <p14:creationId xmlns:p14="http://schemas.microsoft.com/office/powerpoint/2010/main" val="567138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3970"/>
            <a:ext cx="7886700" cy="6164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35024"/>
            <a:ext cx="7886700" cy="48419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BA3AD-FAD9-B449-A411-70A98DD1F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702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0" y="2704"/>
            <a:ext cx="9144000" cy="133806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102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7585" y="1628800"/>
            <a:ext cx="7416823" cy="4176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/>
            <a:r>
              <a:rPr lang="fr-FR" dirty="0"/>
              <a:t>Second </a:t>
            </a:r>
            <a:r>
              <a:rPr lang="fr-FR" dirty="0" err="1"/>
              <a:t>level</a:t>
            </a:r>
            <a:endParaRPr lang="fr-FR" dirty="0"/>
          </a:p>
          <a:p>
            <a:pPr lvl="2"/>
            <a:r>
              <a:rPr lang="fr-FR" dirty="0" err="1"/>
              <a:t>Third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lvl="3"/>
            <a:r>
              <a:rPr lang="fr-FR" dirty="0" err="1"/>
              <a:t>Fourth</a:t>
            </a:r>
            <a:r>
              <a:rPr lang="fr-FR" dirty="0"/>
              <a:t> </a:t>
            </a:r>
            <a:r>
              <a:rPr lang="fr-FR" dirty="0" err="1"/>
              <a:t>level</a:t>
            </a:r>
            <a:endParaRPr lang="fr-FR" dirty="0"/>
          </a:p>
          <a:p>
            <a:pPr marL="1240200" marR="0" lvl="2" indent="-2286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endParaRPr lang="en-GB" sz="1600" b="0" i="0" u="none" strike="noStrike" baseline="30000" dirty="0">
              <a:solidFill>
                <a:srgbClr val="58595B"/>
              </a:solidFill>
              <a:latin typeface="OpenSans"/>
            </a:endParaRPr>
          </a:p>
          <a:p>
            <a:pPr marL="1075100" marR="0" lvl="0" indent="-22860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endParaRPr lang="en-GB" sz="1600" b="0" i="0" u="none" strike="noStrike" baseline="30000" dirty="0">
              <a:solidFill>
                <a:srgbClr val="58595B"/>
              </a:solidFill>
              <a:latin typeface="OpenSans"/>
            </a:endParaRPr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827585" y="404664"/>
            <a:ext cx="7416823" cy="835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Click to </a:t>
            </a:r>
            <a:r>
              <a:rPr lang="fr-FR" dirty="0" err="1"/>
              <a:t>edit</a:t>
            </a:r>
            <a:r>
              <a:rPr lang="fr-FR" dirty="0"/>
              <a:t> Master </a:t>
            </a:r>
            <a:r>
              <a:rPr lang="fr-FR" dirty="0" err="1"/>
              <a:t>title</a:t>
            </a:r>
            <a:r>
              <a:rPr lang="fr-FR" dirty="0"/>
              <a:t> style</a:t>
            </a:r>
            <a:endParaRPr lang="en-US" dirty="0"/>
          </a:p>
        </p:txBody>
      </p:sp>
      <p:sp>
        <p:nvSpPr>
          <p:cNvPr id="12" name="Slide Number Placeholder 5"/>
          <p:cNvSpPr>
            <a:spLocks noGrp="1" noChangeAspect="1"/>
          </p:cNvSpPr>
          <p:nvPr>
            <p:ph type="sldNum" sz="quarter" idx="4"/>
          </p:nvPr>
        </p:nvSpPr>
        <p:spPr>
          <a:xfrm>
            <a:off x="8244408" y="6165304"/>
            <a:ext cx="576064" cy="332656"/>
          </a:xfrm>
          <a:prstGeom prst="rect">
            <a:avLst/>
          </a:prstGeom>
          <a:ln>
            <a:noFill/>
          </a:ln>
        </p:spPr>
        <p:txBody>
          <a:bodyPr wrap="none" lIns="0" tIns="0" rIns="0" bIns="0" anchor="ctr">
            <a:noAutofit/>
          </a:bodyPr>
          <a:lstStyle>
            <a:lvl1pPr algn="ctr">
              <a:defRPr sz="1200" b="0" i="0">
                <a:solidFill>
                  <a:schemeClr val="bg1"/>
                </a:solidFill>
                <a:latin typeface="Open Sans Semibold"/>
                <a:cs typeface="Open Sans Semibold"/>
              </a:defRPr>
            </a:lvl1pPr>
          </a:lstStyle>
          <a:p>
            <a:pPr>
              <a:defRPr/>
            </a:pPr>
            <a:fld id="{F007CC36-3623-004E-AD74-732ACF888DD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4" r:id="rId2"/>
    <p:sldLayoutId id="2147483810" r:id="rId3"/>
    <p:sldLayoutId id="2147483816" r:id="rId4"/>
    <p:sldLayoutId id="2147483811" r:id="rId5"/>
    <p:sldLayoutId id="2147483815" r:id="rId6"/>
    <p:sldLayoutId id="2147483817" r:id="rId7"/>
    <p:sldLayoutId id="2147483819" r:id="rId8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2400" kern="1200">
          <a:solidFill>
            <a:schemeClr val="tx2">
              <a:lumMod val="75000"/>
            </a:schemeClr>
          </a:solidFill>
          <a:latin typeface="Open Sans Semibold"/>
          <a:ea typeface="ヒラギノ角ゴ Pro W3" pitchFamily="-65" charset="-128"/>
          <a:cs typeface="Open Sans Semibold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000">
          <a:solidFill>
            <a:srgbClr val="164194"/>
          </a:solidFill>
          <a:latin typeface="Calibri" charset="0"/>
          <a:ea typeface="ヒラギノ角ゴ Pro W3" pitchFamily="-65" charset="-128"/>
          <a:cs typeface="ヒラギノ角ゴ Pro W3" pitchFamily="-65" charset="-128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000">
          <a:solidFill>
            <a:srgbClr val="164194"/>
          </a:solidFill>
          <a:latin typeface="Calibri" charset="0"/>
          <a:ea typeface="ヒラギノ角ゴ Pro W3" pitchFamily="-65" charset="-128"/>
          <a:cs typeface="ヒラギノ角ゴ Pro W3" pitchFamily="-65" charset="-128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000">
          <a:solidFill>
            <a:srgbClr val="164194"/>
          </a:solidFill>
          <a:latin typeface="Calibri" charset="0"/>
          <a:ea typeface="ヒラギノ角ゴ Pro W3" pitchFamily="-65" charset="-128"/>
          <a:cs typeface="ヒラギノ角ゴ Pro W3" pitchFamily="-65" charset="-128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000">
          <a:solidFill>
            <a:srgbClr val="164194"/>
          </a:solidFill>
          <a:latin typeface="Calibri" charset="0"/>
          <a:ea typeface="ヒラギノ角ゴ Pro W3" pitchFamily="-65" charset="-128"/>
          <a:cs typeface="ヒラギノ角ゴ Pro W3" pitchFamily="-65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pitchFamily="-65" charset="-128"/>
          <a:cs typeface="ヒラギノ角ゴ Pro W3" pitchFamily="-65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pitchFamily="-65" charset="-128"/>
          <a:cs typeface="ヒラギノ角ゴ Pro W3" pitchFamily="-65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pitchFamily="-65" charset="-128"/>
          <a:cs typeface="ヒラギノ角ゴ Pro W3" pitchFamily="-65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pitchFamily="-65" charset="-128"/>
          <a:cs typeface="ヒラギノ角ゴ Pro W3" pitchFamily="-65" charset="-128"/>
        </a:defRPr>
      </a:lvl9pPr>
    </p:titleStyle>
    <p:bodyStyle>
      <a:lvl1pPr marL="1189400" indent="-342900" algn="l" defTabSz="457200" rtl="0" eaLnBrk="1" fontAlgn="base" hangingPunct="1">
        <a:spcBef>
          <a:spcPct val="20000"/>
        </a:spcBef>
        <a:spcAft>
          <a:spcPct val="0"/>
        </a:spcAft>
        <a:buFont typeface="Arial"/>
        <a:buChar char="•"/>
        <a:defRPr sz="2200" kern="1200">
          <a:solidFill>
            <a:srgbClr val="58595B"/>
          </a:solidFill>
          <a:latin typeface="Open Sans Semibold"/>
          <a:ea typeface="ヒラギノ角ゴ Pro W3" pitchFamily="-65" charset="-128"/>
          <a:cs typeface="Open Sans Semibold"/>
        </a:defRPr>
      </a:lvl1pPr>
      <a:lvl2pPr marL="0" indent="-177800" algn="l" defTabSz="457200" rtl="0" eaLnBrk="1" fontAlgn="base" hangingPunct="1">
        <a:lnSpc>
          <a:spcPct val="150000"/>
        </a:lnSpc>
        <a:spcBef>
          <a:spcPts val="0"/>
        </a:spcBef>
        <a:spcAft>
          <a:spcPct val="0"/>
        </a:spcAft>
        <a:buFont typeface="Arial"/>
        <a:buChar char="•"/>
        <a:defRPr sz="2200" kern="1200">
          <a:solidFill>
            <a:srgbClr val="58595B"/>
          </a:solidFill>
          <a:latin typeface="Open Sans Semibold"/>
          <a:ea typeface="ヒラギノ角ゴ Pro W3" pitchFamily="-65" charset="-128"/>
          <a:cs typeface="Open Sans Semibold"/>
        </a:defRPr>
      </a:lvl2pPr>
      <a:lvl3pPr marL="719138" indent="-177800" algn="l" defTabSz="457200" rtl="0" eaLnBrk="1" fontAlgn="base" hangingPunct="1">
        <a:lnSpc>
          <a:spcPct val="150000"/>
        </a:lnSpc>
        <a:spcBef>
          <a:spcPts val="0"/>
        </a:spcBef>
        <a:spcAft>
          <a:spcPct val="0"/>
        </a:spcAft>
        <a:buFont typeface="Arial"/>
        <a:buChar char="•"/>
        <a:defRPr sz="2000" kern="1200">
          <a:solidFill>
            <a:srgbClr val="58595B"/>
          </a:solidFill>
          <a:latin typeface="Open Sans Semibold"/>
          <a:ea typeface="ＭＳ Ｐゴシック" charset="-128"/>
          <a:cs typeface="Open Sans Semibold"/>
        </a:defRPr>
      </a:lvl3pPr>
      <a:lvl4pPr marL="1079500" marR="0" indent="-179388" algn="l" defTabSz="457200" rtl="0" eaLnBrk="1" fontAlgn="base" latinLnBrk="0" hangingPunct="1">
        <a:lnSpc>
          <a:spcPct val="150000"/>
        </a:lnSpc>
        <a:spcBef>
          <a:spcPts val="100"/>
        </a:spcBef>
        <a:spcAft>
          <a:spcPct val="0"/>
        </a:spcAft>
        <a:buClrTx/>
        <a:buSzTx/>
        <a:buFont typeface="Arial"/>
        <a:buChar char="•"/>
        <a:tabLst/>
        <a:defRPr lang="en-GB" sz="1800" b="0" i="0" u="none" strike="noStrike" kern="1200" baseline="0" smtClean="0">
          <a:solidFill>
            <a:srgbClr val="58595B"/>
          </a:solidFill>
          <a:latin typeface="Open Sans Semibold"/>
          <a:ea typeface="ＭＳ Ｐゴシック" charset="-128"/>
          <a:cs typeface="Open Sans Semibold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Open Sans Semibold"/>
          <a:ea typeface="ＭＳ Ｐゴシック" charset="-128"/>
          <a:cs typeface="Open Sans Semibold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png"/><Relationship Id="rId18" Type="http://schemas.openxmlformats.org/officeDocument/2006/relationships/image" Target="../media/image20.jpeg"/><Relationship Id="rId26" Type="http://schemas.openxmlformats.org/officeDocument/2006/relationships/image" Target="../media/image28.png"/><Relationship Id="rId3" Type="http://schemas.openxmlformats.org/officeDocument/2006/relationships/image" Target="../media/image5.emf"/><Relationship Id="rId21" Type="http://schemas.openxmlformats.org/officeDocument/2006/relationships/image" Target="../media/image23.jpeg"/><Relationship Id="rId7" Type="http://schemas.openxmlformats.org/officeDocument/2006/relationships/image" Target="../media/image9.emf"/><Relationship Id="rId12" Type="http://schemas.openxmlformats.org/officeDocument/2006/relationships/image" Target="../media/image14.jpeg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8.jpeg"/><Relationship Id="rId20" Type="http://schemas.openxmlformats.org/officeDocument/2006/relationships/image" Target="../media/image22.jpeg"/><Relationship Id="rId29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jpeg"/><Relationship Id="rId23" Type="http://schemas.openxmlformats.org/officeDocument/2006/relationships/image" Target="../media/image25.emf"/><Relationship Id="rId28" Type="http://schemas.openxmlformats.org/officeDocument/2006/relationships/image" Target="../media/image30.jpeg"/><Relationship Id="rId10" Type="http://schemas.openxmlformats.org/officeDocument/2006/relationships/image" Target="../media/image12.emf"/><Relationship Id="rId19" Type="http://schemas.openxmlformats.org/officeDocument/2006/relationships/image" Target="../media/image21.jpeg"/><Relationship Id="rId4" Type="http://schemas.openxmlformats.org/officeDocument/2006/relationships/image" Target="../media/image6.emf"/><Relationship Id="rId9" Type="http://schemas.openxmlformats.org/officeDocument/2006/relationships/image" Target="../media/image11.png"/><Relationship Id="rId14" Type="http://schemas.openxmlformats.org/officeDocument/2006/relationships/image" Target="../media/image16.jpeg"/><Relationship Id="rId22" Type="http://schemas.openxmlformats.org/officeDocument/2006/relationships/image" Target="../media/image24.emf"/><Relationship Id="rId27" Type="http://schemas.openxmlformats.org/officeDocument/2006/relationships/image" Target="../media/image29.jpeg"/><Relationship Id="rId30" Type="http://schemas.openxmlformats.org/officeDocument/2006/relationships/image" Target="../media/image32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6585" y="2312876"/>
            <a:ext cx="7020272" cy="1224136"/>
          </a:xfrm>
        </p:spPr>
        <p:txBody>
          <a:bodyPr/>
          <a:lstStyle/>
          <a:p>
            <a:r>
              <a:rPr lang="en-GB" b="1" dirty="0"/>
              <a:t>The future smart EU energy systems </a:t>
            </a:r>
            <a:r>
              <a:rPr lang="en-US" b="1" dirty="0"/>
              <a:t>with the consumer at the </a:t>
            </a:r>
            <a:r>
              <a:rPr lang="en-US" b="1" dirty="0" err="1"/>
              <a:t>centre</a:t>
            </a:r>
            <a:r>
              <a:rPr lang="en-US" b="1" dirty="0"/>
              <a:t> </a:t>
            </a:r>
            <a:r>
              <a:rPr lang="en-US" dirty="0"/>
              <a:t>	</a:t>
            </a:r>
            <a:br>
              <a:rPr lang="en-US" dirty="0"/>
            </a:br>
            <a:r>
              <a:rPr lang="en-US" sz="2800" b="1" dirty="0"/>
              <a:t/>
            </a:r>
            <a:br>
              <a:rPr lang="en-US" sz="2800" b="1" dirty="0"/>
            </a:br>
            <a:r>
              <a:rPr lang="en-GB" sz="2800" dirty="0"/>
              <a:t/>
            </a:r>
            <a:br>
              <a:rPr lang="en-GB" sz="2800" dirty="0"/>
            </a:br>
            <a:endParaRPr lang="en-US" sz="2800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465258" y="4293096"/>
            <a:ext cx="6229101" cy="576064"/>
          </a:xfrm>
        </p:spPr>
        <p:txBody>
          <a:bodyPr/>
          <a:lstStyle/>
          <a:p>
            <a:r>
              <a:rPr lang="en-GB" dirty="0"/>
              <a:t>Willem Strabbing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508104" y="6381328"/>
            <a:ext cx="1584176" cy="2880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59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F007CC36-3623-004E-AD74-732ACF888DDE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084168" y="6256510"/>
            <a:ext cx="728464" cy="521296"/>
            <a:chOff x="6084168" y="6256510"/>
            <a:chExt cx="728464" cy="521296"/>
          </a:xfrm>
        </p:grpSpPr>
        <p:sp>
          <p:nvSpPr>
            <p:cNvPr id="6" name="Rectangle 5"/>
            <p:cNvSpPr/>
            <p:nvPr/>
          </p:nvSpPr>
          <p:spPr>
            <a:xfrm>
              <a:off x="6084168" y="6256510"/>
              <a:ext cx="576064" cy="260648"/>
            </a:xfrm>
            <a:prstGeom prst="rect">
              <a:avLst/>
            </a:prstGeom>
            <a:solidFill>
              <a:srgbClr val="B8DAF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6236568" y="6517158"/>
              <a:ext cx="576064" cy="2606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552980" y="260648"/>
            <a:ext cx="6619419" cy="835720"/>
          </a:xfrm>
        </p:spPr>
        <p:txBody>
          <a:bodyPr/>
          <a:lstStyle/>
          <a:p>
            <a:pPr algn="ctr"/>
            <a:r>
              <a:rPr lang="en-US" dirty="0"/>
              <a:t>ESMIG – </a:t>
            </a:r>
            <a:r>
              <a:rPr lang="en-US" dirty="0">
                <a:solidFill>
                  <a:srgbClr val="10316F"/>
                </a:solidFill>
              </a:rPr>
              <a:t>The</a:t>
            </a:r>
            <a:r>
              <a:rPr lang="en-US" dirty="0"/>
              <a:t> European voice of smart energy solution providers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75656" y="1575606"/>
            <a:ext cx="5644058" cy="4393948"/>
            <a:chOff x="0" y="0"/>
            <a:chExt cx="19069867" cy="15895048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886" y="836023"/>
              <a:ext cx="3416935" cy="149479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42217" y="0"/>
              <a:ext cx="2732405" cy="271145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51177" y="365760"/>
              <a:ext cx="3684905" cy="215773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7863" y="0"/>
              <a:ext cx="3115310" cy="2586355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44800" y="0"/>
              <a:ext cx="2999740" cy="262509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7383" y="4362994"/>
              <a:ext cx="3585845" cy="1060450"/>
            </a:xfrm>
            <a:prstGeom prst="rect">
              <a:avLst/>
            </a:prstGeom>
          </p:spPr>
        </p:pic>
        <p:pic>
          <p:nvPicPr>
            <p:cNvPr id="17" name="Picture 16" descr="../../../Volumes/comp-orgalime$/Users/KDT/ESMIG/Documents/PR%20material/Logos%20(Members)/28.%20geo/geo_l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7863" y="4232366"/>
              <a:ext cx="3077210" cy="1114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79086" y="3448594"/>
              <a:ext cx="1991360" cy="199136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44800" y="4572000"/>
              <a:ext cx="3224530" cy="713105"/>
            </a:xfrm>
            <a:prstGeom prst="rect">
              <a:avLst/>
            </a:prstGeom>
          </p:spPr>
        </p:pic>
        <p:pic>
          <p:nvPicPr>
            <p:cNvPr id="20" name="Picture 19" descr="../../../Volumes/comp-orgalime$/Users/KDT/ESMIG/Documents/PR%20material/Logos%20(Members)/Logos%20members%20-%20EP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06057" y="11443063"/>
              <a:ext cx="2353310" cy="169418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Picture 20" descr="../../../Volumes/comp-orgalime$/Users/KDT/ESMIG/Documents/PR%20material/Logos%20(Members)/26.%20Telit/Telit_Logo_Blue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77349" y="11599817"/>
              <a:ext cx="2478405" cy="14395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Picture 21" descr="../../../Volumes/comp-orgalime$/Users/KDT/ESMIG/Documents/PR%20material/Logos%20(Members)/ESMIG%20Logos%20October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98972" y="14343017"/>
              <a:ext cx="3048000" cy="121475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 descr="../../../Volumes/comp-orgalime$/Users/KDT/ESMIG/Documents/PR%20material/Logos%20(Members)/ESMIG%20Logos%20October%202015/Sierra%20Wireless%2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017" y="11469189"/>
              <a:ext cx="2781935" cy="20561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" name="Picture 23" descr="../../../Volumes/comp-orgalime$/Users/KDT/ESMIG/Documents/PR%20material/Logos%20(Members)/ESMIG%20Logos%20October%202015/secu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48412" y="9483634"/>
              <a:ext cx="4021455" cy="11836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07086" y="3788229"/>
              <a:ext cx="3391535" cy="1631950"/>
            </a:xfrm>
            <a:prstGeom prst="rect">
              <a:avLst/>
            </a:prstGeom>
          </p:spPr>
        </p:pic>
        <p:pic>
          <p:nvPicPr>
            <p:cNvPr id="26" name="Picture 25" descr="../../../Volumes/comp-orgalime$/Users/KDT/ESMIG/Documents/PR%20material/Logos%20(Members)/ESMIG%20Logos%20October%2020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5612" y="12279086"/>
              <a:ext cx="3444240" cy="68516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" name="Picture 26" descr="../../../Volumes/comp-orgalime$/Users/KDT/ESMIG/Documents/PR%20material/Logos%20(Members)/ESMIG%20Logos%20Octob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257" y="14003383"/>
              <a:ext cx="3357245" cy="189166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8" name="Picture 27" descr="../../../Volumes/comp-orgalime$/Users/KDT/ESMIG/Documents/PR%20material/Logos%20(Members)/ESMIG%20Logos%20October%202015/Logo_Sa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1326" y="9771017"/>
              <a:ext cx="4149090" cy="102425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" name="Picture 28" descr="../../../Volumes/comp-orgalime$/Users/KDT/ESMIG/Documents/PR%20material/Logos%20(Members)/ESMIG%20Logos%20October%20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3623" y="6426926"/>
              <a:ext cx="2663825" cy="14751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70926" y="6505303"/>
              <a:ext cx="3034665" cy="1655445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69189" y="7289074"/>
              <a:ext cx="3253105" cy="539115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03" t="25119" r="13567" b="28917"/>
            <a:stretch/>
          </p:blipFill>
          <p:spPr bwMode="auto">
            <a:xfrm>
              <a:off x="4310743" y="8490857"/>
              <a:ext cx="2891155" cy="257238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426926"/>
              <a:ext cx="3881755" cy="2093595"/>
            </a:xfrm>
            <a:prstGeom prst="rect">
              <a:avLst/>
            </a:prstGeom>
          </p:spPr>
        </p:pic>
        <p:pic>
          <p:nvPicPr>
            <p:cNvPr id="34" name="Picture 33" descr="../../../Volumes/comp-orgalime$/Users/KDT/ESMIG/Documents/PR%20material/Logos%20(Members)/Luna/l"/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26" y="9431383"/>
              <a:ext cx="4040505" cy="10096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" name="Picture 34" descr="../../../Volumes/comp-orgalime$/Users/KDT/ESMIG/Documents/PR%20material/Logos%20(Members)/u-blox/Ub"/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56572" y="11939451"/>
              <a:ext cx="2753995" cy="108648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" name="Picture 35" descr="../../../Volumes/comp-orgalime$/Users/KDT/ESMIG/Documents/PR%20material/Logos%20(Members)/Logos%20members%20-%20EPS%20only/Kamstru"/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62949" y="6740434"/>
              <a:ext cx="4128135" cy="17570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Picture 36" descr="../../../Volumes/comp-orgalime$/Users/KDT/ESMIG/Documents/PR%20material/Logos%20(Members)/Wirepas/Screen%20Shot%202016-05-10"/>
            <p:cNvPicPr>
              <a:picLocks noChangeAspect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3726" y="14107886"/>
              <a:ext cx="4040505" cy="1543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91703" y="9300754"/>
              <a:ext cx="2550160" cy="12598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44888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89" y="260648"/>
            <a:ext cx="8023196" cy="836712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10316F"/>
                </a:solidFill>
              </a:rPr>
              <a:t>“Consumer at the </a:t>
            </a:r>
            <a:r>
              <a:rPr lang="en-US" sz="4000" dirty="0" err="1">
                <a:solidFill>
                  <a:srgbClr val="10316F"/>
                </a:solidFill>
              </a:rPr>
              <a:t>centre</a:t>
            </a:r>
            <a:r>
              <a:rPr lang="en-US" sz="4000" dirty="0">
                <a:solidFill>
                  <a:srgbClr val="10316F"/>
                </a:solidFill>
              </a:rPr>
              <a:t>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32" y="1700808"/>
            <a:ext cx="7886700" cy="4176464"/>
          </a:xfrm>
        </p:spPr>
        <p:txBody>
          <a:bodyPr/>
          <a:lstStyle/>
          <a:p>
            <a:pPr marL="712788" indent="-355600">
              <a:buClr>
                <a:srgbClr val="D0D600"/>
              </a:buClr>
            </a:pPr>
            <a:r>
              <a:rPr lang="en-US" sz="2400" dirty="0"/>
              <a:t>The consumer wants</a:t>
            </a:r>
          </a:p>
          <a:p>
            <a:pPr marL="1347788" lvl="4" indent="-635000"/>
            <a:r>
              <a:rPr lang="en-US" sz="1800" dirty="0"/>
              <a:t>to save money</a:t>
            </a:r>
          </a:p>
          <a:p>
            <a:pPr marL="1347788" lvl="4" indent="-635000"/>
            <a:r>
              <a:rPr lang="en-US" sz="1800" dirty="0"/>
              <a:t>to have privacy, trust</a:t>
            </a:r>
          </a:p>
          <a:p>
            <a:pPr marL="1347788" lvl="4" indent="-635000"/>
            <a:r>
              <a:rPr lang="en-US" sz="1800" dirty="0"/>
              <a:t>to have comfort</a:t>
            </a:r>
          </a:p>
          <a:p>
            <a:pPr marL="712788" lvl="4" indent="0">
              <a:buNone/>
            </a:pPr>
            <a:endParaRPr lang="en-US" sz="2400" dirty="0"/>
          </a:p>
          <a:p>
            <a:pPr marL="712788" indent="-355600">
              <a:buClr>
                <a:srgbClr val="D0D600"/>
              </a:buClr>
            </a:pPr>
            <a:r>
              <a:rPr lang="en-US" sz="2400" dirty="0"/>
              <a:t>The consumer needs</a:t>
            </a:r>
            <a:endParaRPr lang="en-US" sz="1800" dirty="0"/>
          </a:p>
          <a:p>
            <a:pPr marL="1347788" lvl="4" indent="-635000"/>
            <a:r>
              <a:rPr lang="en-US" sz="1800" dirty="0"/>
              <a:t>access to information and dynamic tariffs</a:t>
            </a:r>
          </a:p>
          <a:p>
            <a:pPr marL="1347788" lvl="4" indent="-635000"/>
            <a:r>
              <a:rPr lang="en-US" sz="1800" dirty="0"/>
              <a:t>his data to be protected (proven) </a:t>
            </a:r>
          </a:p>
          <a:p>
            <a:pPr marL="1347788" lvl="4" indent="-635000"/>
            <a:r>
              <a:rPr lang="en-US" sz="1800" dirty="0"/>
              <a:t>automated energy management</a:t>
            </a:r>
            <a:endParaRPr lang="en-GB" sz="2400" dirty="0"/>
          </a:p>
        </p:txBody>
      </p:sp>
      <p:sp>
        <p:nvSpPr>
          <p:cNvPr id="5" name="Slide Number Placeholder 5"/>
          <p:cNvSpPr>
            <a:spLocks noGrp="1" noChangeAspect="1"/>
          </p:cNvSpPr>
          <p:nvPr>
            <p:ph type="sldNum" sz="quarter" idx="4294967295"/>
          </p:nvPr>
        </p:nvSpPr>
        <p:spPr>
          <a:xfrm>
            <a:off x="8244408" y="6165304"/>
            <a:ext cx="576064" cy="332656"/>
          </a:xfrm>
          <a:prstGeom prst="rect">
            <a:avLst/>
          </a:prstGeom>
          <a:ln>
            <a:noFill/>
          </a:ln>
        </p:spPr>
        <p:txBody>
          <a:bodyPr wrap="none" lIns="0" tIns="0" rIns="0" bIns="0" anchor="ctr">
            <a:noAutofit/>
          </a:bodyPr>
          <a:lstStyle>
            <a:lvl1pPr algn="ctr">
              <a:defRPr sz="1200" b="0" i="0">
                <a:solidFill>
                  <a:schemeClr val="bg1"/>
                </a:solidFill>
                <a:latin typeface="Open Sans Semibold"/>
                <a:cs typeface="Open Sans Semibold"/>
              </a:defRPr>
            </a:lvl1pPr>
          </a:lstStyle>
          <a:p>
            <a:pPr>
              <a:defRPr/>
            </a:pPr>
            <a:r>
              <a:rPr lang="en-US" dirty="0" smtClean="0"/>
              <a:t>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092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89" y="260648"/>
            <a:ext cx="8023196" cy="836712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10316F"/>
                </a:solidFill>
              </a:rPr>
              <a:t>A Smart Meter is not sufficient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32" y="1628800"/>
            <a:ext cx="7886700" cy="4752528"/>
          </a:xfrm>
        </p:spPr>
        <p:txBody>
          <a:bodyPr/>
          <a:lstStyle/>
          <a:p>
            <a:pPr marL="185738" indent="-171450">
              <a:buNone/>
            </a:pPr>
            <a:r>
              <a:rPr lang="en-GB" sz="2800" dirty="0"/>
              <a:t>The Smart Meter offers interfaces, BUT</a:t>
            </a:r>
          </a:p>
          <a:p>
            <a:pPr marL="357188" indent="0">
              <a:buNone/>
            </a:pPr>
            <a:endParaRPr lang="en-GB" sz="2400" dirty="0"/>
          </a:p>
          <a:p>
            <a:pPr marL="712788" indent="-355600">
              <a:buClr>
                <a:srgbClr val="D0D600"/>
              </a:buClr>
            </a:pPr>
            <a:r>
              <a:rPr lang="en-GB" sz="2400" dirty="0"/>
              <a:t>Additional tools and services are needed</a:t>
            </a:r>
          </a:p>
          <a:p>
            <a:pPr marL="1255713" lvl="4" indent="-542925"/>
            <a:r>
              <a:rPr lang="en-GB" sz="1800" dirty="0"/>
              <a:t>(Near) real time feedback offers best results in savings</a:t>
            </a:r>
          </a:p>
          <a:p>
            <a:pPr marL="1255713" lvl="4" indent="-542925"/>
            <a:r>
              <a:rPr lang="en-GB" sz="1800" dirty="0"/>
              <a:t>Portals and Apps</a:t>
            </a:r>
          </a:p>
          <a:p>
            <a:pPr marL="712788" indent="-355600">
              <a:buClr>
                <a:srgbClr val="D0D600"/>
              </a:buClr>
            </a:pPr>
            <a:r>
              <a:rPr lang="en-GB" sz="2400" dirty="0"/>
              <a:t>Data has to be protected</a:t>
            </a:r>
          </a:p>
          <a:p>
            <a:pPr marL="1255713" lvl="4" indent="-542925"/>
            <a:r>
              <a:rPr lang="en-GB" sz="1800" dirty="0"/>
              <a:t>Data Protect Impact Analysis by Meter Data Operator</a:t>
            </a:r>
          </a:p>
          <a:p>
            <a:pPr marL="1255713" lvl="4" indent="-542925"/>
            <a:r>
              <a:rPr lang="en-GB" sz="1800" dirty="0"/>
              <a:t>Privacy and security solutions implemented and up-to-date</a:t>
            </a:r>
          </a:p>
          <a:p>
            <a:pPr marL="712788" lvl="4" indent="-355600">
              <a:buClr>
                <a:srgbClr val="D0D600"/>
              </a:buClr>
              <a:buFont typeface="Arial"/>
              <a:buChar char="•"/>
            </a:pPr>
            <a:r>
              <a:rPr lang="en-GB" sz="2400" dirty="0">
                <a:solidFill>
                  <a:srgbClr val="58595B"/>
                </a:solidFill>
                <a:ea typeface="ヒラギノ角ゴ Pro W3" pitchFamily="-65" charset="-128"/>
              </a:rPr>
              <a:t>Consumer Energy Management is the next step</a:t>
            </a:r>
          </a:p>
          <a:p>
            <a:pPr marL="1255713" lvl="4" indent="-542925"/>
            <a:r>
              <a:rPr lang="en-GB" sz="1800" dirty="0"/>
              <a:t>Demand Side Flexibility</a:t>
            </a:r>
          </a:p>
          <a:p>
            <a:pPr marL="1255713" lvl="4" indent="-542925"/>
            <a:r>
              <a:rPr lang="en-GB" sz="1800" dirty="0"/>
              <a:t>Aggregation</a:t>
            </a:r>
          </a:p>
          <a:p>
            <a:pPr marL="0" lvl="3" indent="0">
              <a:buNone/>
            </a:pPr>
            <a:endParaRPr lang="en-GB" sz="2000" dirty="0"/>
          </a:p>
        </p:txBody>
      </p:sp>
      <p:sp>
        <p:nvSpPr>
          <p:cNvPr id="4" name="Slide Number Placeholder 5"/>
          <p:cNvSpPr>
            <a:spLocks noGrp="1" noChangeAspect="1"/>
          </p:cNvSpPr>
          <p:nvPr>
            <p:ph type="sldNum" sz="quarter" idx="4294967295"/>
          </p:nvPr>
        </p:nvSpPr>
        <p:spPr>
          <a:xfrm>
            <a:off x="8244408" y="6165304"/>
            <a:ext cx="576064" cy="332656"/>
          </a:xfrm>
          <a:prstGeom prst="rect">
            <a:avLst/>
          </a:prstGeom>
          <a:ln>
            <a:noFill/>
          </a:ln>
        </p:spPr>
        <p:txBody>
          <a:bodyPr wrap="none" lIns="0" tIns="0" rIns="0" bIns="0" anchor="ctr">
            <a:noAutofit/>
          </a:bodyPr>
          <a:lstStyle>
            <a:lvl1pPr algn="ctr">
              <a:defRPr sz="1200" b="0" i="0">
                <a:solidFill>
                  <a:schemeClr val="bg1"/>
                </a:solidFill>
                <a:latin typeface="Open Sans Semibold"/>
                <a:cs typeface="Open Sans Semibold"/>
              </a:defRPr>
            </a:lvl1pPr>
          </a:lstStyle>
          <a:p>
            <a:pPr>
              <a:defRPr/>
            </a:pPr>
            <a:r>
              <a:rPr lang="en-US" dirty="0" smtClean="0"/>
              <a:t>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881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Edebex_template_2">
  <a:themeElements>
    <a:clrScheme name="Custom 9">
      <a:dk1>
        <a:srgbClr val="404040"/>
      </a:dk1>
      <a:lt1>
        <a:srgbClr val="FFFFFF"/>
      </a:lt1>
      <a:dk2>
        <a:srgbClr val="164194"/>
      </a:dk2>
      <a:lt2>
        <a:srgbClr val="2581C4"/>
      </a:lt2>
      <a:accent1>
        <a:srgbClr val="920F1C"/>
      </a:accent1>
      <a:accent2>
        <a:srgbClr val="CC082A"/>
      </a:accent2>
      <a:accent3>
        <a:srgbClr val="006A31"/>
      </a:accent3>
      <a:accent4>
        <a:srgbClr val="009639"/>
      </a:accent4>
      <a:accent5>
        <a:srgbClr val="93387D"/>
      </a:accent5>
      <a:accent6>
        <a:srgbClr val="93387D"/>
      </a:accent6>
      <a:hlink>
        <a:srgbClr val="2581C4"/>
      </a:hlink>
      <a:folHlink>
        <a:srgbClr val="164194"/>
      </a:folHlink>
    </a:clrScheme>
    <a:fontScheme name="Urban">
      <a:majorFont>
        <a:latin typeface="Trebuchet MS"/>
        <a:ea typeface=""/>
        <a:cs typeface=""/>
        <a:font script="Jpan" typeface="ＭＳ ゴシック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  <a:ext uri="{FAA26D3D-D897-4be2-8F04-BA451C77F1D7}">
            <ma14:placeholderFlag xmlns:ma14="http://schemas.microsoft.com/office/mac/drawingml/2011/main" xmlns="" val="1"/>
          </a:ext>
        </a:extLst>
      </a:spPr>
      <a:bodyPr/>
      <a:lstStyle>
        <a:defPPr>
          <a:defRPr b="0" cap="none" dirty="0" smtClean="0">
            <a:solidFill>
              <a:schemeClr val="bg2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2063</TotalTime>
  <Words>135</Words>
  <Application>Microsoft Office PowerPoint</Application>
  <PresentationFormat>Prezentácia na obrazovke (4:3)</PresentationFormat>
  <Paragraphs>32</Paragraphs>
  <Slides>4</Slides>
  <Notes>4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</vt:i4>
      </vt:variant>
    </vt:vector>
  </HeadingPairs>
  <TitlesOfParts>
    <vt:vector size="12" baseType="lpstr">
      <vt:lpstr>ＭＳ Ｐゴシック</vt:lpstr>
      <vt:lpstr>Arial</vt:lpstr>
      <vt:lpstr>Calibri</vt:lpstr>
      <vt:lpstr>Georgia</vt:lpstr>
      <vt:lpstr>Open Sans Semibold</vt:lpstr>
      <vt:lpstr>OpenSans</vt:lpstr>
      <vt:lpstr>ヒラギノ角ゴ Pro W3</vt:lpstr>
      <vt:lpstr>Edebex_template_2</vt:lpstr>
      <vt:lpstr>The future smart EU energy systems with the consumer at the centre     </vt:lpstr>
      <vt:lpstr>ESMIG – The European voice of smart energy solution providers</vt:lpstr>
      <vt:lpstr>“Consumer at the centre”</vt:lpstr>
      <vt:lpstr>A Smart Meter is not sufficient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Willem.Strabbing@dnvgl.com</dc:creator>
  <cp:lastModifiedBy>Kičinová, Eva, JUDr.</cp:lastModifiedBy>
  <cp:revision>187</cp:revision>
  <dcterms:created xsi:type="dcterms:W3CDTF">2008-09-17T13:32:31Z</dcterms:created>
  <dcterms:modified xsi:type="dcterms:W3CDTF">2016-12-01T10:20:56Z</dcterms:modified>
</cp:coreProperties>
</file>