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 id="2147483666" r:id="rId5"/>
  </p:sldMasterIdLst>
  <p:notesMasterIdLst>
    <p:notesMasterId r:id="rId15"/>
  </p:notesMasterIdLst>
  <p:handoutMasterIdLst>
    <p:handoutMasterId r:id="rId16"/>
  </p:handoutMasterIdLst>
  <p:sldIdLst>
    <p:sldId id="256" r:id="rId6"/>
    <p:sldId id="274" r:id="rId7"/>
    <p:sldId id="279" r:id="rId8"/>
    <p:sldId id="272" r:id="rId9"/>
    <p:sldId id="282" r:id="rId10"/>
    <p:sldId id="285" r:id="rId11"/>
    <p:sldId id="283" r:id="rId12"/>
    <p:sldId id="281" r:id="rId13"/>
    <p:sldId id="259" r:id="rId14"/>
  </p:sldIdLst>
  <p:sldSz cx="9144000" cy="6858000" type="screen4x3"/>
  <p:notesSz cx="6797675" cy="9926638"/>
  <p:defaultTex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ILS Karin (COMM)" initials="KK"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C4172"/>
    <a:srgbClr val="FF6161"/>
    <a:srgbClr val="FF4747"/>
    <a:srgbClr val="FF0000"/>
    <a:srgbClr val="F69200"/>
    <a:srgbClr val="FF9900"/>
    <a:srgbClr val="009999"/>
    <a:srgbClr val="FF6600"/>
    <a:srgbClr val="CC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03" autoAdjust="0"/>
    <p:restoredTop sz="97245" autoAdjust="0"/>
  </p:normalViewPr>
  <p:slideViewPr>
    <p:cSldViewPr showGuides="1">
      <p:cViewPr varScale="1">
        <p:scale>
          <a:sx n="26" d="100"/>
          <a:sy n="26" d="100"/>
        </p:scale>
        <p:origin x="560" y="4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4C6645-28AF-48E5-A6BF-57310B7B7AC8}" type="doc">
      <dgm:prSet loTypeId="urn:microsoft.com/office/officeart/2009/layout/CircleArrowProcess" loCatId="cycle" qsTypeId="urn:microsoft.com/office/officeart/2005/8/quickstyle/simple1" qsCatId="simple" csTypeId="urn:microsoft.com/office/officeart/2005/8/colors/colorful5" csCatId="colorful" phldr="1"/>
      <dgm:spPr/>
      <dgm:t>
        <a:bodyPr/>
        <a:lstStyle/>
        <a:p>
          <a:endParaRPr lang="en-GB"/>
        </a:p>
      </dgm:t>
    </dgm:pt>
    <dgm:pt modelId="{12C4414B-113E-499F-84C1-9139E30E0931}">
      <dgm:prSet phldrT="[Text]" custT="1"/>
      <dgm:spPr>
        <a:xfrm>
          <a:off x="1026743" y="657464"/>
          <a:ext cx="6036484" cy="606530"/>
        </a:xfrm>
        <a:noFill/>
        <a:ln>
          <a:noFill/>
        </a:ln>
        <a:effectLst/>
      </dgm:spPr>
      <dgm:t>
        <a:bodyPr/>
        <a:lstStyle/>
        <a:p>
          <a:r>
            <a:rPr lang="en-GB" sz="2000" b="1" kern="1200" dirty="0" smtClean="0">
              <a:solidFill>
                <a:schemeClr val="accent3">
                  <a:lumMod val="50000"/>
                </a:schemeClr>
              </a:solidFill>
              <a:latin typeface="Arial" panose="020B0604020202020204" pitchFamily="34" charset="0"/>
              <a:ea typeface="+mn-ea"/>
              <a:cs typeface="Arial" panose="020B0604020202020204" pitchFamily="34" charset="0"/>
            </a:rPr>
            <a:t>National Integrated Energy and Climate Plans (2021 to 2030</a:t>
          </a:r>
          <a:r>
            <a:rPr lang="en-GB" sz="1600" b="1" kern="1200" dirty="0" smtClean="0">
              <a:solidFill>
                <a:schemeClr val="accent3">
                  <a:lumMod val="50000"/>
                </a:schemeClr>
              </a:solidFill>
              <a:latin typeface="Arial" panose="020B0604020202020204" pitchFamily="34" charset="0"/>
              <a:ea typeface="+mn-ea"/>
              <a:cs typeface="Arial" panose="020B0604020202020204" pitchFamily="34" charset="0"/>
            </a:rPr>
            <a:t>)</a:t>
          </a:r>
          <a:endParaRPr lang="en-GB" sz="1600" b="1" kern="1200" dirty="0">
            <a:solidFill>
              <a:schemeClr val="accent3">
                <a:lumMod val="50000"/>
              </a:schemeClr>
            </a:solidFill>
            <a:latin typeface="Arial" panose="020B0604020202020204" pitchFamily="34" charset="0"/>
            <a:ea typeface="+mn-ea"/>
            <a:cs typeface="Arial" panose="020B0604020202020204" pitchFamily="34" charset="0"/>
          </a:endParaRPr>
        </a:p>
      </dgm:t>
    </dgm:pt>
    <dgm:pt modelId="{1EB41F0D-2B74-4AD9-A6A5-3D7E77995733}" type="parTrans" cxnId="{23BCA8E8-A869-4AC8-9BF4-2DF01B27B0EB}">
      <dgm:prSet/>
      <dgm:spPr/>
      <dgm:t>
        <a:bodyPr/>
        <a:lstStyle/>
        <a:p>
          <a:endParaRPr lang="en-GB">
            <a:solidFill>
              <a:schemeClr val="tx1"/>
            </a:solidFill>
          </a:endParaRPr>
        </a:p>
      </dgm:t>
    </dgm:pt>
    <dgm:pt modelId="{0B63BB46-146F-4505-9D22-E7D8C7B40934}" type="sibTrans" cxnId="{23BCA8E8-A869-4AC8-9BF4-2DF01B27B0EB}">
      <dgm:prSet/>
      <dgm:spPr/>
      <dgm:t>
        <a:bodyPr/>
        <a:lstStyle/>
        <a:p>
          <a:endParaRPr lang="en-GB">
            <a:solidFill>
              <a:schemeClr val="tx1"/>
            </a:solidFill>
          </a:endParaRPr>
        </a:p>
      </dgm:t>
    </dgm:pt>
    <dgm:pt modelId="{32022B25-6766-407E-A45A-514CBEA033C7}">
      <dgm:prSet phldrT="[Text]" custT="1"/>
      <dgm:spPr>
        <a:xfrm>
          <a:off x="964155" y="2050499"/>
          <a:ext cx="6036484" cy="606530"/>
        </a:xfrm>
        <a:noFill/>
        <a:ln>
          <a:noFill/>
        </a:ln>
        <a:effectLst/>
      </dgm:spPr>
      <dgm:t>
        <a:bodyPr/>
        <a:lstStyle/>
        <a:p>
          <a:r>
            <a:rPr lang="en-GB" sz="2000" b="1" kern="1200" dirty="0" smtClean="0">
              <a:solidFill>
                <a:schemeClr val="accent3">
                  <a:lumMod val="50000"/>
                </a:schemeClr>
              </a:solidFill>
              <a:latin typeface="Arial" panose="020B0604020202020204" pitchFamily="34" charset="0"/>
              <a:ea typeface="+mn-ea"/>
              <a:cs typeface="Arial" panose="020B0604020202020204" pitchFamily="34" charset="0"/>
            </a:rPr>
            <a:t>National </a:t>
          </a:r>
          <a:r>
            <a:rPr lang="sk-SK" sz="2000" b="1" kern="1200" dirty="0" smtClean="0">
              <a:solidFill>
                <a:schemeClr val="accent3">
                  <a:lumMod val="50000"/>
                </a:schemeClr>
              </a:solidFill>
              <a:latin typeface="Arial" panose="020B0604020202020204" pitchFamily="34" charset="0"/>
              <a:ea typeface="+mn-ea"/>
              <a:cs typeface="Arial" panose="020B0604020202020204" pitchFamily="34" charset="0"/>
            </a:rPr>
            <a:t>P</a:t>
          </a:r>
          <a:r>
            <a:rPr lang="en-GB" sz="2000" b="1" kern="1200" dirty="0" err="1" smtClean="0">
              <a:solidFill>
                <a:schemeClr val="accent3">
                  <a:lumMod val="50000"/>
                </a:schemeClr>
              </a:solidFill>
              <a:latin typeface="Arial" panose="020B0604020202020204" pitchFamily="34" charset="0"/>
              <a:ea typeface="+mn-ea"/>
              <a:cs typeface="Arial" panose="020B0604020202020204" pitchFamily="34" charset="0"/>
            </a:rPr>
            <a:t>rogress</a:t>
          </a:r>
          <a:r>
            <a:rPr lang="en-GB" sz="2000" b="1" kern="1200" dirty="0" smtClean="0">
              <a:solidFill>
                <a:schemeClr val="accent3">
                  <a:lumMod val="50000"/>
                </a:schemeClr>
              </a:solidFill>
              <a:latin typeface="Arial" panose="020B0604020202020204" pitchFamily="34" charset="0"/>
              <a:ea typeface="+mn-ea"/>
              <a:cs typeface="Arial" panose="020B0604020202020204" pitchFamily="34" charset="0"/>
            </a:rPr>
            <a:t> </a:t>
          </a:r>
          <a:r>
            <a:rPr lang="sk-SK" sz="2000" b="1" kern="1200" dirty="0" smtClean="0">
              <a:solidFill>
                <a:schemeClr val="accent3">
                  <a:lumMod val="50000"/>
                </a:schemeClr>
              </a:solidFill>
              <a:latin typeface="Arial" panose="020B0604020202020204" pitchFamily="34" charset="0"/>
              <a:ea typeface="+mn-ea"/>
              <a:cs typeface="Arial" panose="020B0604020202020204" pitchFamily="34" charset="0"/>
            </a:rPr>
            <a:t>R</a:t>
          </a:r>
          <a:r>
            <a:rPr lang="en-GB" sz="2000" b="1" kern="1200" dirty="0" err="1" smtClean="0">
              <a:solidFill>
                <a:schemeClr val="accent3">
                  <a:lumMod val="50000"/>
                </a:schemeClr>
              </a:solidFill>
              <a:latin typeface="Arial" panose="020B0604020202020204" pitchFamily="34" charset="0"/>
              <a:ea typeface="+mn-ea"/>
              <a:cs typeface="Arial" panose="020B0604020202020204" pitchFamily="34" charset="0"/>
            </a:rPr>
            <a:t>eports</a:t>
          </a:r>
          <a:r>
            <a:rPr lang="sk-SK" sz="2000" b="1" kern="1200" dirty="0" smtClean="0">
              <a:solidFill>
                <a:schemeClr val="accent3">
                  <a:lumMod val="50000"/>
                </a:schemeClr>
              </a:solidFill>
              <a:latin typeface="Arial" panose="020B0604020202020204" pitchFamily="34" charset="0"/>
              <a:ea typeface="+mn-ea"/>
              <a:cs typeface="Arial" panose="020B0604020202020204" pitchFamily="34" charset="0"/>
            </a:rPr>
            <a:t> (</a:t>
          </a:r>
          <a:r>
            <a:rPr lang="sk-SK" sz="2000" b="1" kern="1200" dirty="0" err="1" smtClean="0">
              <a:solidFill>
                <a:schemeClr val="accent3">
                  <a:lumMod val="50000"/>
                </a:schemeClr>
              </a:solidFill>
              <a:latin typeface="Arial" panose="020B0604020202020204" pitchFamily="34" charset="0"/>
              <a:ea typeface="+mn-ea"/>
              <a:cs typeface="Arial" panose="020B0604020202020204" pitchFamily="34" charset="0"/>
            </a:rPr>
            <a:t>every</a:t>
          </a:r>
          <a:r>
            <a:rPr lang="sk-SK" sz="2000" b="1" kern="1200" dirty="0" smtClean="0">
              <a:solidFill>
                <a:schemeClr val="accent3">
                  <a:lumMod val="50000"/>
                </a:schemeClr>
              </a:solidFill>
              <a:latin typeface="Arial" panose="020B0604020202020204" pitchFamily="34" charset="0"/>
              <a:ea typeface="+mn-ea"/>
              <a:cs typeface="Arial" panose="020B0604020202020204" pitchFamily="34" charset="0"/>
            </a:rPr>
            <a:t> 2 </a:t>
          </a:r>
          <a:r>
            <a:rPr lang="sk-SK" sz="2000" b="1" kern="1200" dirty="0" err="1" smtClean="0">
              <a:solidFill>
                <a:schemeClr val="accent3">
                  <a:lumMod val="50000"/>
                </a:schemeClr>
              </a:solidFill>
              <a:latin typeface="Arial" panose="020B0604020202020204" pitchFamily="34" charset="0"/>
              <a:ea typeface="+mn-ea"/>
              <a:cs typeface="Arial" panose="020B0604020202020204" pitchFamily="34" charset="0"/>
            </a:rPr>
            <a:t>years</a:t>
          </a:r>
          <a:r>
            <a:rPr lang="sk-SK" sz="2000" b="1" kern="1200" dirty="0" smtClean="0">
              <a:solidFill>
                <a:schemeClr val="accent3">
                  <a:lumMod val="50000"/>
                </a:schemeClr>
              </a:solidFill>
              <a:latin typeface="Arial" panose="020B0604020202020204" pitchFamily="34" charset="0"/>
              <a:ea typeface="+mn-ea"/>
              <a:cs typeface="Arial" panose="020B0604020202020204" pitchFamily="34" charset="0"/>
            </a:rPr>
            <a:t>)</a:t>
          </a:r>
          <a:r>
            <a:rPr lang="en-GB" sz="2000" b="1" kern="1200" dirty="0" smtClean="0">
              <a:solidFill>
                <a:schemeClr val="accent3">
                  <a:lumMod val="50000"/>
                </a:schemeClr>
              </a:solidFill>
              <a:latin typeface="Arial" panose="020B0604020202020204" pitchFamily="34" charset="0"/>
              <a:ea typeface="+mn-ea"/>
              <a:cs typeface="Arial" panose="020B0604020202020204" pitchFamily="34" charset="0"/>
            </a:rPr>
            <a:t> </a:t>
          </a:r>
          <a:endParaRPr lang="en-GB" sz="2000" b="1" kern="1200" dirty="0">
            <a:solidFill>
              <a:schemeClr val="accent3">
                <a:lumMod val="50000"/>
              </a:schemeClr>
            </a:solidFill>
            <a:latin typeface="Arial" panose="020B0604020202020204" pitchFamily="34" charset="0"/>
            <a:ea typeface="+mn-ea"/>
            <a:cs typeface="Arial" panose="020B0604020202020204" pitchFamily="34" charset="0"/>
          </a:endParaRPr>
        </a:p>
      </dgm:t>
    </dgm:pt>
    <dgm:pt modelId="{024ABBF4-ACA1-4E25-B679-D1BA32AA0E35}" type="parTrans" cxnId="{21FE0903-1EA3-442E-B07F-CB6D5C7F1C4D}">
      <dgm:prSet/>
      <dgm:spPr/>
      <dgm:t>
        <a:bodyPr/>
        <a:lstStyle/>
        <a:p>
          <a:endParaRPr lang="en-GB">
            <a:solidFill>
              <a:schemeClr val="tx1"/>
            </a:solidFill>
          </a:endParaRPr>
        </a:p>
      </dgm:t>
    </dgm:pt>
    <dgm:pt modelId="{C6AEFEC1-D085-4E26-9EF9-035BF3FB956F}" type="sibTrans" cxnId="{21FE0903-1EA3-442E-B07F-CB6D5C7F1C4D}">
      <dgm:prSet/>
      <dgm:spPr/>
      <dgm:t>
        <a:bodyPr/>
        <a:lstStyle/>
        <a:p>
          <a:endParaRPr lang="en-GB">
            <a:solidFill>
              <a:schemeClr val="tx1"/>
            </a:solidFill>
          </a:endParaRPr>
        </a:p>
      </dgm:t>
    </dgm:pt>
    <dgm:pt modelId="{8D9C4451-DA61-4B95-B4CD-4E659B95DC11}">
      <dgm:prSet phldrT="[Text]" custT="1"/>
      <dgm:spPr>
        <a:xfrm>
          <a:off x="829508" y="3096346"/>
          <a:ext cx="6036484" cy="606530"/>
        </a:xfrm>
        <a:noFill/>
        <a:ln>
          <a:noFill/>
        </a:ln>
        <a:effectLst/>
      </dgm:spPr>
      <dgm:t>
        <a:bodyPr/>
        <a:lstStyle/>
        <a:p>
          <a:r>
            <a:rPr lang="en-GB" sz="2000" b="1" kern="1200" dirty="0" smtClean="0">
              <a:solidFill>
                <a:schemeClr val="accent3">
                  <a:lumMod val="50000"/>
                </a:schemeClr>
              </a:solidFill>
              <a:latin typeface="Arial" panose="020B0604020202020204" pitchFamily="34" charset="0"/>
              <a:ea typeface="+mn-ea"/>
              <a:cs typeface="Arial" panose="020B0604020202020204" pitchFamily="34" charset="0"/>
            </a:rPr>
            <a:t>European Commission monitoring</a:t>
          </a:r>
          <a:endParaRPr lang="en-GB" sz="2000" b="1" kern="1200" dirty="0">
            <a:solidFill>
              <a:schemeClr val="accent3">
                <a:lumMod val="50000"/>
              </a:schemeClr>
            </a:solidFill>
            <a:latin typeface="Arial" panose="020B0604020202020204" pitchFamily="34" charset="0"/>
            <a:ea typeface="+mn-ea"/>
            <a:cs typeface="Arial" panose="020B0604020202020204" pitchFamily="34" charset="0"/>
          </a:endParaRPr>
        </a:p>
      </dgm:t>
    </dgm:pt>
    <dgm:pt modelId="{9775C6F6-673C-4C93-A4A3-6CA0EED547BA}" type="parTrans" cxnId="{8BC009A0-1C41-4019-8043-1841B6E9DF9A}">
      <dgm:prSet/>
      <dgm:spPr/>
      <dgm:t>
        <a:bodyPr/>
        <a:lstStyle/>
        <a:p>
          <a:endParaRPr lang="en-GB">
            <a:solidFill>
              <a:schemeClr val="tx1"/>
            </a:solidFill>
          </a:endParaRPr>
        </a:p>
      </dgm:t>
    </dgm:pt>
    <dgm:pt modelId="{7806707E-48AD-4EFA-A4C7-CC2505A22627}" type="sibTrans" cxnId="{8BC009A0-1C41-4019-8043-1841B6E9DF9A}">
      <dgm:prSet/>
      <dgm:spPr/>
      <dgm:t>
        <a:bodyPr/>
        <a:lstStyle/>
        <a:p>
          <a:endParaRPr lang="en-GB">
            <a:solidFill>
              <a:schemeClr val="tx1"/>
            </a:solidFill>
          </a:endParaRPr>
        </a:p>
      </dgm:t>
    </dgm:pt>
    <dgm:pt modelId="{C51392C9-87ED-439B-ACAD-07E5AF7DAE02}" type="pres">
      <dgm:prSet presAssocID="{7B4C6645-28AF-48E5-A6BF-57310B7B7AC8}" presName="Name0" presStyleCnt="0">
        <dgm:presLayoutVars>
          <dgm:chMax val="7"/>
          <dgm:chPref val="7"/>
          <dgm:dir/>
          <dgm:animLvl val="lvl"/>
        </dgm:presLayoutVars>
      </dgm:prSet>
      <dgm:spPr/>
      <dgm:t>
        <a:bodyPr/>
        <a:lstStyle/>
        <a:p>
          <a:endParaRPr lang="en-GB"/>
        </a:p>
      </dgm:t>
    </dgm:pt>
    <dgm:pt modelId="{D9B57B52-4792-4475-8696-C29FECDF5681}" type="pres">
      <dgm:prSet presAssocID="{12C4414B-113E-499F-84C1-9139E30E0931}" presName="Accent1" presStyleCnt="0"/>
      <dgm:spPr/>
    </dgm:pt>
    <dgm:pt modelId="{804F6E93-B8A7-45C2-B5C2-0655C275BFCE}" type="pres">
      <dgm:prSet presAssocID="{12C4414B-113E-499F-84C1-9139E30E0931}" presName="Accent" presStyleLbl="node1" presStyleIdx="0" presStyleCnt="3" custScaleX="110626"/>
      <dgm:spPr>
        <a:xfrm>
          <a:off x="2955675" y="0"/>
          <a:ext cx="2183540" cy="2183873"/>
        </a:xfrm>
        <a:prstGeom prst="circularArrow">
          <a:avLst>
            <a:gd name="adj1" fmla="val 10980"/>
            <a:gd name="adj2" fmla="val 1142322"/>
            <a:gd name="adj3" fmla="val 4500000"/>
            <a:gd name="adj4" fmla="val 10800000"/>
            <a:gd name="adj5" fmla="val 12500"/>
          </a:avLst>
        </a:prstGeom>
        <a:solidFill>
          <a:schemeClr val="accent3"/>
        </a:solidFill>
        <a:ln w="25400" cap="flat" cmpd="sng" algn="ctr">
          <a:solidFill>
            <a:srgbClr val="FFFFFF">
              <a:hueOff val="0"/>
              <a:satOff val="0"/>
              <a:lumOff val="0"/>
              <a:alphaOff val="0"/>
            </a:srgbClr>
          </a:solidFill>
          <a:prstDash val="solid"/>
        </a:ln>
        <a:effectLst/>
      </dgm:spPr>
      <dgm:t>
        <a:bodyPr/>
        <a:lstStyle/>
        <a:p>
          <a:endParaRPr lang="en-GB"/>
        </a:p>
      </dgm:t>
    </dgm:pt>
    <dgm:pt modelId="{E7D6306A-F92F-400D-BC48-88C8D8E888FF}" type="pres">
      <dgm:prSet presAssocID="{12C4414B-113E-499F-84C1-9139E30E0931}" presName="Parent1" presStyleLbl="revTx" presStyleIdx="0" presStyleCnt="3" custScaleX="555789" custLinFactNeighborY="-21595">
        <dgm:presLayoutVars>
          <dgm:chMax val="1"/>
          <dgm:chPref val="1"/>
          <dgm:bulletEnabled val="1"/>
        </dgm:presLayoutVars>
      </dgm:prSet>
      <dgm:spPr>
        <a:prstGeom prst="rect">
          <a:avLst/>
        </a:prstGeom>
      </dgm:spPr>
      <dgm:t>
        <a:bodyPr/>
        <a:lstStyle/>
        <a:p>
          <a:endParaRPr lang="en-GB"/>
        </a:p>
      </dgm:t>
    </dgm:pt>
    <dgm:pt modelId="{67D6C2A8-572D-4192-BBA5-1B7A11867F28}" type="pres">
      <dgm:prSet presAssocID="{32022B25-6766-407E-A45A-514CBEA033C7}" presName="Accent2" presStyleCnt="0"/>
      <dgm:spPr/>
    </dgm:pt>
    <dgm:pt modelId="{87C1F21E-6EA0-47EB-AF7F-D389B477C52A}" type="pres">
      <dgm:prSet presAssocID="{32022B25-6766-407E-A45A-514CBEA033C7}" presName="Accent" presStyleLbl="node1" presStyleIdx="1" presStyleCnt="3"/>
      <dgm:spPr>
        <a:xfrm>
          <a:off x="2349205" y="1254797"/>
          <a:ext cx="2183540" cy="2183873"/>
        </a:xfrm>
        <a:prstGeom prst="leftCircularArrow">
          <a:avLst>
            <a:gd name="adj1" fmla="val 10980"/>
            <a:gd name="adj2" fmla="val 1142322"/>
            <a:gd name="adj3" fmla="val 6300000"/>
            <a:gd name="adj4" fmla="val 18900000"/>
            <a:gd name="adj5" fmla="val 12500"/>
          </a:avLst>
        </a:prstGeom>
        <a:solidFill>
          <a:schemeClr val="accent2">
            <a:lumMod val="60000"/>
            <a:lumOff val="40000"/>
          </a:schemeClr>
        </a:solidFill>
        <a:ln w="25400" cap="flat" cmpd="sng" algn="ctr">
          <a:solidFill>
            <a:srgbClr val="FFFFFF">
              <a:hueOff val="0"/>
              <a:satOff val="0"/>
              <a:lumOff val="0"/>
              <a:alphaOff val="0"/>
            </a:srgbClr>
          </a:solidFill>
          <a:prstDash val="solid"/>
        </a:ln>
        <a:effectLst/>
      </dgm:spPr>
      <dgm:t>
        <a:bodyPr/>
        <a:lstStyle/>
        <a:p>
          <a:endParaRPr lang="en-GB"/>
        </a:p>
      </dgm:t>
    </dgm:pt>
    <dgm:pt modelId="{72BC6FAD-5F3C-4761-8033-0489CA6F6D08}" type="pres">
      <dgm:prSet presAssocID="{32022B25-6766-407E-A45A-514CBEA033C7}" presName="Parent2" presStyleLbl="revTx" presStyleIdx="1" presStyleCnt="3" custScaleX="497505" custLinFactNeighborX="44622">
        <dgm:presLayoutVars>
          <dgm:chMax val="1"/>
          <dgm:chPref val="1"/>
          <dgm:bulletEnabled val="1"/>
        </dgm:presLayoutVars>
      </dgm:prSet>
      <dgm:spPr>
        <a:prstGeom prst="rect">
          <a:avLst/>
        </a:prstGeom>
      </dgm:spPr>
      <dgm:t>
        <a:bodyPr/>
        <a:lstStyle/>
        <a:p>
          <a:endParaRPr lang="en-GB"/>
        </a:p>
      </dgm:t>
    </dgm:pt>
    <dgm:pt modelId="{8B6BAB27-F4ED-419C-86C5-0F2CE46FA83B}" type="pres">
      <dgm:prSet presAssocID="{8D9C4451-DA61-4B95-B4CD-4E659B95DC11}" presName="Accent3" presStyleCnt="0"/>
      <dgm:spPr/>
    </dgm:pt>
    <dgm:pt modelId="{2998674C-A9A3-4C14-AB8C-71773E467581}" type="pres">
      <dgm:prSet presAssocID="{8D9C4451-DA61-4B95-B4CD-4E659B95DC11}" presName="Accent" presStyleLbl="node1" presStyleIdx="2" presStyleCnt="3"/>
      <dgm:spPr>
        <a:xfrm>
          <a:off x="3111086" y="2659752"/>
          <a:ext cx="1875999" cy="1876751"/>
        </a:xfrm>
        <a:prstGeom prst="blockArc">
          <a:avLst>
            <a:gd name="adj1" fmla="val 13500000"/>
            <a:gd name="adj2" fmla="val 10800000"/>
            <a:gd name="adj3" fmla="val 12740"/>
          </a:avLst>
        </a:prstGeom>
        <a:solidFill>
          <a:schemeClr val="accent3">
            <a:lumMod val="20000"/>
            <a:lumOff val="80000"/>
          </a:schemeClr>
        </a:solidFill>
        <a:ln w="25400" cap="flat" cmpd="sng" algn="ctr">
          <a:solidFill>
            <a:srgbClr val="FFFFFF">
              <a:hueOff val="0"/>
              <a:satOff val="0"/>
              <a:lumOff val="0"/>
              <a:alphaOff val="0"/>
            </a:srgbClr>
          </a:solidFill>
          <a:prstDash val="solid"/>
        </a:ln>
        <a:effectLst/>
      </dgm:spPr>
      <dgm:t>
        <a:bodyPr/>
        <a:lstStyle/>
        <a:p>
          <a:endParaRPr lang="en-GB"/>
        </a:p>
      </dgm:t>
    </dgm:pt>
    <dgm:pt modelId="{04881A86-0E2F-4EA4-8DBB-21693E72DA07}" type="pres">
      <dgm:prSet presAssocID="{8D9C4451-DA61-4B95-B4CD-4E659B95DC11}" presName="Parent3" presStyleLbl="revTx" presStyleIdx="2" presStyleCnt="3" custScaleX="497505" custLinFactNeighborX="-768" custLinFactNeighborY="11542">
        <dgm:presLayoutVars>
          <dgm:chMax val="1"/>
          <dgm:chPref val="1"/>
          <dgm:bulletEnabled val="1"/>
        </dgm:presLayoutVars>
      </dgm:prSet>
      <dgm:spPr>
        <a:prstGeom prst="rect">
          <a:avLst/>
        </a:prstGeom>
      </dgm:spPr>
      <dgm:t>
        <a:bodyPr/>
        <a:lstStyle/>
        <a:p>
          <a:endParaRPr lang="en-GB"/>
        </a:p>
      </dgm:t>
    </dgm:pt>
  </dgm:ptLst>
  <dgm:cxnLst>
    <dgm:cxn modelId="{21FE0903-1EA3-442E-B07F-CB6D5C7F1C4D}" srcId="{7B4C6645-28AF-48E5-A6BF-57310B7B7AC8}" destId="{32022B25-6766-407E-A45A-514CBEA033C7}" srcOrd="1" destOrd="0" parTransId="{024ABBF4-ACA1-4E25-B679-D1BA32AA0E35}" sibTransId="{C6AEFEC1-D085-4E26-9EF9-035BF3FB956F}"/>
    <dgm:cxn modelId="{782D4AF7-423C-4F6B-8993-066B84C01836}" type="presOf" srcId="{8D9C4451-DA61-4B95-B4CD-4E659B95DC11}" destId="{04881A86-0E2F-4EA4-8DBB-21693E72DA07}" srcOrd="0" destOrd="0" presId="urn:microsoft.com/office/officeart/2009/layout/CircleArrowProcess"/>
    <dgm:cxn modelId="{3CE91345-9CEC-48C3-B6AE-9480F7DE5E67}" type="presOf" srcId="{7B4C6645-28AF-48E5-A6BF-57310B7B7AC8}" destId="{C51392C9-87ED-439B-ACAD-07E5AF7DAE02}" srcOrd="0" destOrd="0" presId="urn:microsoft.com/office/officeart/2009/layout/CircleArrowProcess"/>
    <dgm:cxn modelId="{8BC009A0-1C41-4019-8043-1841B6E9DF9A}" srcId="{7B4C6645-28AF-48E5-A6BF-57310B7B7AC8}" destId="{8D9C4451-DA61-4B95-B4CD-4E659B95DC11}" srcOrd="2" destOrd="0" parTransId="{9775C6F6-673C-4C93-A4A3-6CA0EED547BA}" sibTransId="{7806707E-48AD-4EFA-A4C7-CC2505A22627}"/>
    <dgm:cxn modelId="{6BBFA438-70D4-41BC-9DB8-EE486BE8D62D}" type="presOf" srcId="{32022B25-6766-407E-A45A-514CBEA033C7}" destId="{72BC6FAD-5F3C-4761-8033-0489CA6F6D08}" srcOrd="0" destOrd="0" presId="urn:microsoft.com/office/officeart/2009/layout/CircleArrowProcess"/>
    <dgm:cxn modelId="{23BCA8E8-A869-4AC8-9BF4-2DF01B27B0EB}" srcId="{7B4C6645-28AF-48E5-A6BF-57310B7B7AC8}" destId="{12C4414B-113E-499F-84C1-9139E30E0931}" srcOrd="0" destOrd="0" parTransId="{1EB41F0D-2B74-4AD9-A6A5-3D7E77995733}" sibTransId="{0B63BB46-146F-4505-9D22-E7D8C7B40934}"/>
    <dgm:cxn modelId="{08A26BB4-56AA-4AD2-B92F-74DCF7454CE0}" type="presOf" srcId="{12C4414B-113E-499F-84C1-9139E30E0931}" destId="{E7D6306A-F92F-400D-BC48-88C8D8E888FF}" srcOrd="0" destOrd="0" presId="urn:microsoft.com/office/officeart/2009/layout/CircleArrowProcess"/>
    <dgm:cxn modelId="{4A163D7B-C7A0-47DF-A792-5F89ECACCF92}" type="presParOf" srcId="{C51392C9-87ED-439B-ACAD-07E5AF7DAE02}" destId="{D9B57B52-4792-4475-8696-C29FECDF5681}" srcOrd="0" destOrd="0" presId="urn:microsoft.com/office/officeart/2009/layout/CircleArrowProcess"/>
    <dgm:cxn modelId="{13478057-ED6D-4579-BCCB-F61540A297D5}" type="presParOf" srcId="{D9B57B52-4792-4475-8696-C29FECDF5681}" destId="{804F6E93-B8A7-45C2-B5C2-0655C275BFCE}" srcOrd="0" destOrd="0" presId="urn:microsoft.com/office/officeart/2009/layout/CircleArrowProcess"/>
    <dgm:cxn modelId="{AC3C5E10-9D51-4BCD-871C-5ACA53349BB6}" type="presParOf" srcId="{C51392C9-87ED-439B-ACAD-07E5AF7DAE02}" destId="{E7D6306A-F92F-400D-BC48-88C8D8E888FF}" srcOrd="1" destOrd="0" presId="urn:microsoft.com/office/officeart/2009/layout/CircleArrowProcess"/>
    <dgm:cxn modelId="{955D864B-F932-448F-B2BC-A8EB6F8C3AEA}" type="presParOf" srcId="{C51392C9-87ED-439B-ACAD-07E5AF7DAE02}" destId="{67D6C2A8-572D-4192-BBA5-1B7A11867F28}" srcOrd="2" destOrd="0" presId="urn:microsoft.com/office/officeart/2009/layout/CircleArrowProcess"/>
    <dgm:cxn modelId="{CBB5D3F6-0310-4BB7-8621-C7970C98E6CF}" type="presParOf" srcId="{67D6C2A8-572D-4192-BBA5-1B7A11867F28}" destId="{87C1F21E-6EA0-47EB-AF7F-D389B477C52A}" srcOrd="0" destOrd="0" presId="urn:microsoft.com/office/officeart/2009/layout/CircleArrowProcess"/>
    <dgm:cxn modelId="{3AD8052A-AB95-4C08-85AC-EAD3FA146F02}" type="presParOf" srcId="{C51392C9-87ED-439B-ACAD-07E5AF7DAE02}" destId="{72BC6FAD-5F3C-4761-8033-0489CA6F6D08}" srcOrd="3" destOrd="0" presId="urn:microsoft.com/office/officeart/2009/layout/CircleArrowProcess"/>
    <dgm:cxn modelId="{0FBF529C-A363-46B7-9FE6-D4040F75D461}" type="presParOf" srcId="{C51392C9-87ED-439B-ACAD-07E5AF7DAE02}" destId="{8B6BAB27-F4ED-419C-86C5-0F2CE46FA83B}" srcOrd="4" destOrd="0" presId="urn:microsoft.com/office/officeart/2009/layout/CircleArrowProcess"/>
    <dgm:cxn modelId="{67AD7E25-53D4-44FB-9F1C-BE99FE5BEFAE}" type="presParOf" srcId="{8B6BAB27-F4ED-419C-86C5-0F2CE46FA83B}" destId="{2998674C-A9A3-4C14-AB8C-71773E467581}" srcOrd="0" destOrd="0" presId="urn:microsoft.com/office/officeart/2009/layout/CircleArrowProcess"/>
    <dgm:cxn modelId="{3E9E0735-15A5-4CCB-8813-AC97C7BF7E0D}" type="presParOf" srcId="{C51392C9-87ED-439B-ACAD-07E5AF7DAE02}" destId="{04881A86-0E2F-4EA4-8DBB-21693E72DA07}"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charset="0"/>
              </a:defRPr>
            </a:lvl1pPr>
          </a:lstStyle>
          <a:p>
            <a:endParaRPr lang="en-GB" altLang="en-US"/>
          </a:p>
        </p:txBody>
      </p:sp>
      <p:sp>
        <p:nvSpPr>
          <p:cNvPr id="3789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charset="0"/>
              </a:defRPr>
            </a:lvl1pPr>
          </a:lstStyle>
          <a:p>
            <a:endParaRPr lang="en-GB" altLang="en-US"/>
          </a:p>
        </p:txBody>
      </p:sp>
      <p:sp>
        <p:nvSpPr>
          <p:cNvPr id="37892"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charset="0"/>
              </a:defRPr>
            </a:lvl1pPr>
          </a:lstStyle>
          <a:p>
            <a:endParaRPr lang="en-GB" altLang="en-US"/>
          </a:p>
        </p:txBody>
      </p:sp>
      <p:sp>
        <p:nvSpPr>
          <p:cNvPr id="37893"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fld id="{409EF665-C082-4F53-AF2D-F59C13B3A2CE}" type="slidenum">
              <a:rPr lang="en-GB" altLang="en-US"/>
              <a:pPr/>
              <a:t>‹#›</a:t>
            </a:fld>
            <a:endParaRPr lang="en-GB" altLang="en-US"/>
          </a:p>
        </p:txBody>
      </p:sp>
    </p:spTree>
    <p:extLst>
      <p:ext uri="{BB962C8B-B14F-4D97-AF65-F5344CB8AC3E}">
        <p14:creationId xmlns:p14="http://schemas.microsoft.com/office/powerpoint/2010/main" val="27898404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charset="0"/>
              </a:defRPr>
            </a:lvl1pPr>
          </a:lstStyle>
          <a:p>
            <a:endParaRPr lang="en-GB" altLang="en-US"/>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charset="0"/>
              </a:defRPr>
            </a:lvl1pPr>
          </a:lstStyle>
          <a:p>
            <a:endParaRPr lang="en-GB" altLang="en-US"/>
          </a:p>
        </p:txBody>
      </p:sp>
      <p:sp>
        <p:nvSpPr>
          <p:cNvPr id="36868"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3687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charset="0"/>
              </a:defRPr>
            </a:lvl1pPr>
          </a:lstStyle>
          <a:p>
            <a:endParaRPr lang="en-GB" altLang="en-US"/>
          </a:p>
        </p:txBody>
      </p:sp>
      <p:sp>
        <p:nvSpPr>
          <p:cNvPr id="3687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fld id="{6A77FC6D-BCA8-4703-8D55-8F5851DDB38D}" type="slidenum">
              <a:rPr lang="en-GB" altLang="en-US"/>
              <a:pPr/>
              <a:t>‹#›</a:t>
            </a:fld>
            <a:endParaRPr lang="en-GB" altLang="en-US"/>
          </a:p>
        </p:txBody>
      </p:sp>
    </p:spTree>
    <p:extLst>
      <p:ext uri="{BB962C8B-B14F-4D97-AF65-F5344CB8AC3E}">
        <p14:creationId xmlns:p14="http://schemas.microsoft.com/office/powerpoint/2010/main" val="330139881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A77FC6D-BCA8-4703-8D55-8F5851DDB38D}" type="slidenum">
              <a:rPr lang="en-GB" altLang="en-US" smtClean="0"/>
              <a:pPr/>
              <a:t>1</a:t>
            </a:fld>
            <a:endParaRPr lang="en-GB" altLang="en-US"/>
          </a:p>
        </p:txBody>
      </p:sp>
    </p:spTree>
    <p:extLst>
      <p:ext uri="{BB962C8B-B14F-4D97-AF65-F5344CB8AC3E}">
        <p14:creationId xmlns:p14="http://schemas.microsoft.com/office/powerpoint/2010/main" val="1864963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409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9687" indent="-288463" eaLnBrk="0" hangingPunct="0">
              <a:spcBef>
                <a:spcPct val="30000"/>
              </a:spcBef>
              <a:defRPr sz="1200">
                <a:solidFill>
                  <a:schemeClr val="tx1"/>
                </a:solidFill>
                <a:latin typeface="Arial" charset="0"/>
              </a:defRPr>
            </a:lvl2pPr>
            <a:lvl3pPr marL="1155436" indent="-229820" eaLnBrk="0" hangingPunct="0">
              <a:spcBef>
                <a:spcPct val="30000"/>
              </a:spcBef>
              <a:defRPr sz="1200">
                <a:solidFill>
                  <a:schemeClr val="tx1"/>
                </a:solidFill>
                <a:latin typeface="Arial" charset="0"/>
              </a:defRPr>
            </a:lvl3pPr>
            <a:lvl4pPr marL="1616659" indent="-229820" eaLnBrk="0" hangingPunct="0">
              <a:spcBef>
                <a:spcPct val="30000"/>
              </a:spcBef>
              <a:defRPr sz="1200">
                <a:solidFill>
                  <a:schemeClr val="tx1"/>
                </a:solidFill>
                <a:latin typeface="Arial" charset="0"/>
              </a:defRPr>
            </a:lvl4pPr>
            <a:lvl5pPr marL="2077883" indent="-229820" eaLnBrk="0" hangingPunct="0">
              <a:spcBef>
                <a:spcPct val="30000"/>
              </a:spcBef>
              <a:defRPr sz="1200">
                <a:solidFill>
                  <a:schemeClr val="tx1"/>
                </a:solidFill>
                <a:latin typeface="Arial" charset="0"/>
              </a:defRPr>
            </a:lvl5pPr>
            <a:lvl6pPr marL="2534352" indent="-229820" eaLnBrk="0" fontAlgn="base" hangingPunct="0">
              <a:spcBef>
                <a:spcPct val="30000"/>
              </a:spcBef>
              <a:spcAft>
                <a:spcPct val="0"/>
              </a:spcAft>
              <a:defRPr sz="1200">
                <a:solidFill>
                  <a:schemeClr val="tx1"/>
                </a:solidFill>
                <a:latin typeface="Arial" charset="0"/>
              </a:defRPr>
            </a:lvl6pPr>
            <a:lvl7pPr marL="2990820" indent="-229820" eaLnBrk="0" fontAlgn="base" hangingPunct="0">
              <a:spcBef>
                <a:spcPct val="30000"/>
              </a:spcBef>
              <a:spcAft>
                <a:spcPct val="0"/>
              </a:spcAft>
              <a:defRPr sz="1200">
                <a:solidFill>
                  <a:schemeClr val="tx1"/>
                </a:solidFill>
                <a:latin typeface="Arial" charset="0"/>
              </a:defRPr>
            </a:lvl7pPr>
            <a:lvl8pPr marL="3447288" indent="-229820" eaLnBrk="0" fontAlgn="base" hangingPunct="0">
              <a:spcBef>
                <a:spcPct val="30000"/>
              </a:spcBef>
              <a:spcAft>
                <a:spcPct val="0"/>
              </a:spcAft>
              <a:defRPr sz="1200">
                <a:solidFill>
                  <a:schemeClr val="tx1"/>
                </a:solidFill>
                <a:latin typeface="Arial" charset="0"/>
              </a:defRPr>
            </a:lvl8pPr>
            <a:lvl9pPr marL="3903757" indent="-22982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B2B424C-99C7-46B2-9FD0-F243BE586597}" type="slidenum">
              <a:rPr lang="en-GB" altLang="en-US" smtClean="0">
                <a:solidFill>
                  <a:prstClr val="black"/>
                </a:solidFill>
              </a:rPr>
              <a:pPr eaLnBrk="1" hangingPunct="1">
                <a:spcBef>
                  <a:spcPct val="0"/>
                </a:spcBef>
              </a:pPr>
              <a:t>3</a:t>
            </a:fld>
            <a:endParaRPr lang="en-GB" altLang="en-US" smtClean="0">
              <a:solidFill>
                <a:prstClr val="black"/>
              </a:solidFill>
            </a:endParaRPr>
          </a:p>
        </p:txBody>
      </p:sp>
    </p:spTree>
    <p:extLst>
      <p:ext uri="{BB962C8B-B14F-4D97-AF65-F5344CB8AC3E}">
        <p14:creationId xmlns:p14="http://schemas.microsoft.com/office/powerpoint/2010/main" val="2475214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fr-BE" sz="1800" b="1" u="none" dirty="0" err="1" smtClean="0"/>
              <a:t>Opportunities</a:t>
            </a:r>
            <a:endParaRPr lang="fr-BE" sz="1800" b="1" u="none" dirty="0" smtClean="0"/>
          </a:p>
          <a:p>
            <a:pPr lvl="1"/>
            <a:endParaRPr lang="fr-BE" sz="1800" b="1" u="none" dirty="0" smtClean="0"/>
          </a:p>
          <a:p>
            <a:pPr lvl="1"/>
            <a:r>
              <a:rPr lang="fr-BE" sz="1800" u="sng" dirty="0" smtClean="0"/>
              <a:t>Jobs and </a:t>
            </a:r>
            <a:r>
              <a:rPr lang="fr-BE" sz="1800" u="sng" dirty="0" err="1" smtClean="0"/>
              <a:t>growth</a:t>
            </a:r>
            <a:endParaRPr lang="en-GB" sz="1800" u="sng" dirty="0" smtClean="0"/>
          </a:p>
          <a:p>
            <a:pPr lvl="2"/>
            <a:r>
              <a:rPr lang="en-GB" sz="1200" dirty="0" smtClean="0"/>
              <a:t>The energy sector alone employs close to 2.2 million people, spread over 90 thousand enterprises across Europe. </a:t>
            </a:r>
            <a:endParaRPr lang="en-US" altLang="en-US" sz="1200" dirty="0" smtClean="0"/>
          </a:p>
          <a:p>
            <a:pPr lvl="2"/>
            <a:r>
              <a:rPr lang="en-US" altLang="en-US" sz="1200" dirty="0" smtClean="0"/>
              <a:t>The package has the potential to deliver up to 900,000 additional jobs  and €190 billion in GDP gains by 2030 </a:t>
            </a:r>
          </a:p>
          <a:p>
            <a:pPr lvl="1"/>
            <a:r>
              <a:rPr lang="en-US" altLang="en-US" sz="1800" u="sng" dirty="0" smtClean="0"/>
              <a:t>Global clean energy transition:</a:t>
            </a:r>
          </a:p>
          <a:p>
            <a:pPr lvl="2"/>
            <a:r>
              <a:rPr lang="en-US" altLang="en-US" sz="1200" dirty="0" smtClean="0"/>
              <a:t>Translate climate ambition  into concrete climate actions</a:t>
            </a:r>
          </a:p>
          <a:p>
            <a:pPr lvl="2"/>
            <a:r>
              <a:rPr lang="en-US" altLang="en-US" sz="1200" dirty="0" smtClean="0"/>
              <a:t>EU firms and technologies to secure a leading role in global clean energy transition</a:t>
            </a:r>
          </a:p>
          <a:p>
            <a:pPr lvl="1"/>
            <a:r>
              <a:rPr lang="en-US" altLang="en-US" sz="1800" u="sng" dirty="0" smtClean="0"/>
              <a:t>Energy security:</a:t>
            </a:r>
          </a:p>
          <a:p>
            <a:pPr lvl="2"/>
            <a:r>
              <a:rPr lang="en-US" altLang="en-US" sz="1200" dirty="0" smtClean="0"/>
              <a:t>Fossil fuel import bill savings up to €290 billion for the 2021-2030 period compared to business as usual conditions</a:t>
            </a:r>
          </a:p>
          <a:p>
            <a:pPr lvl="2"/>
            <a:r>
              <a:rPr lang="en-US" altLang="en-US" sz="1200" dirty="0" smtClean="0"/>
              <a:t>Internal energy market to support diversification of import sources</a:t>
            </a:r>
          </a:p>
          <a:p>
            <a:pPr lvl="1" algn="l"/>
            <a:r>
              <a:rPr lang="en-US" altLang="en-US" sz="1800" u="sng" dirty="0" smtClean="0"/>
              <a:t>Consumers</a:t>
            </a:r>
          </a:p>
          <a:p>
            <a:pPr lvl="2"/>
            <a:r>
              <a:rPr lang="en-US" altLang="en-US" sz="1200" dirty="0" smtClean="0"/>
              <a:t>Share of energy spending in low-income households </a:t>
            </a:r>
            <a:r>
              <a:rPr lang="en-US" altLang="en-US" sz="1200" dirty="0" err="1" smtClean="0"/>
              <a:t>spendings</a:t>
            </a:r>
            <a:r>
              <a:rPr lang="en-US" altLang="en-US" sz="1200" dirty="0" smtClean="0"/>
              <a:t> is 9%. </a:t>
            </a:r>
          </a:p>
          <a:p>
            <a:pPr lvl="2"/>
            <a:r>
              <a:rPr lang="en-US" altLang="en-US" sz="1200" dirty="0" smtClean="0"/>
              <a:t>Energy efficiency measures to bring significant energy savings for all consumers</a:t>
            </a:r>
          </a:p>
          <a:p>
            <a:pPr lvl="2"/>
            <a:r>
              <a:rPr lang="en-US" altLang="en-US" sz="1200" dirty="0" smtClean="0"/>
              <a:t>Energy consumers to become prosumers, to choose when and how to satisfy their energy needs</a:t>
            </a:r>
          </a:p>
          <a:p>
            <a:endParaRPr lang="en-US" altLang="en-US" sz="1200" kern="0" dirty="0" smtClean="0"/>
          </a:p>
          <a:p>
            <a:r>
              <a:rPr lang="en-US" altLang="en-US" sz="1200" b="1" kern="0" dirty="0" smtClean="0"/>
              <a:t>Challenges </a:t>
            </a:r>
          </a:p>
          <a:p>
            <a:endParaRPr lang="en-US" altLang="en-US" sz="1200" b="1" kern="0" dirty="0" smtClean="0"/>
          </a:p>
          <a:p>
            <a:r>
              <a:rPr lang="en-US" altLang="en-US" sz="1200" b="0" u="sng" kern="0" dirty="0" smtClean="0"/>
              <a:t>Energy Efficiency</a:t>
            </a:r>
            <a:r>
              <a:rPr lang="en-US" altLang="en-US" sz="1200" b="0" u="sng" kern="0" baseline="0" dirty="0" smtClean="0"/>
              <a:t> </a:t>
            </a:r>
            <a:endParaRPr lang="en-US" altLang="en-US" sz="1200" b="0" u="sng" kern="0" dirty="0" smtClean="0"/>
          </a:p>
          <a:p>
            <a:r>
              <a:rPr lang="en-US" altLang="en-US" sz="1200" kern="0" dirty="0" smtClean="0"/>
              <a:t>Need to increase rate and depth of buildings' renovation, from current 1% annual rate</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1200" kern="0" dirty="0" smtClean="0"/>
              <a:t>EU firms and technologies to continue leading the race towards energy innovation</a:t>
            </a:r>
          </a:p>
          <a:p>
            <a:endParaRPr lang="en-US" altLang="en-US" sz="1200" kern="0" dirty="0" smtClean="0"/>
          </a:p>
          <a:p>
            <a:r>
              <a:rPr lang="en-US" altLang="en-US" sz="1200" b="0" u="sng" kern="0" dirty="0" smtClean="0"/>
              <a:t>Renewables</a:t>
            </a:r>
          </a:p>
          <a:p>
            <a:r>
              <a:rPr lang="en-US" altLang="en-US" sz="1200" kern="0" dirty="0" smtClean="0"/>
              <a:t>EU firms and technologies to continue leading the race towards energy innovation</a:t>
            </a:r>
          </a:p>
          <a:p>
            <a:pPr marL="0" marR="0" indent="0" algn="l" defTabSz="914400" rtl="0" eaLnBrk="1" fontAlgn="base" latinLnBrk="0" hangingPunct="1">
              <a:lnSpc>
                <a:spcPct val="100000"/>
              </a:lnSpc>
              <a:spcBef>
                <a:spcPct val="30000"/>
              </a:spcBef>
              <a:spcAft>
                <a:spcPct val="0"/>
              </a:spcAft>
              <a:buClrTx/>
              <a:buSzTx/>
              <a:buFontTx/>
              <a:buNone/>
              <a:tabLst/>
              <a:defRPr/>
            </a:pPr>
            <a:r>
              <a:rPr lang="fr-BE" sz="1200" kern="0" dirty="0" err="1" smtClean="0"/>
              <a:t>Electriticy</a:t>
            </a:r>
            <a:r>
              <a:rPr lang="fr-BE" sz="1200" kern="0" dirty="0" smtClean="0"/>
              <a:t> </a:t>
            </a:r>
            <a:r>
              <a:rPr lang="fr-BE" sz="1200" kern="0" dirty="0" err="1" smtClean="0"/>
              <a:t>markets</a:t>
            </a:r>
            <a:r>
              <a:rPr lang="fr-BE" sz="1200" kern="0" dirty="0" smtClean="0"/>
              <a:t> to </a:t>
            </a:r>
            <a:r>
              <a:rPr lang="fr-BE" sz="1200" kern="0" dirty="0" err="1" smtClean="0"/>
              <a:t>be</a:t>
            </a:r>
            <a:r>
              <a:rPr lang="fr-BE" sz="1200" kern="0" dirty="0" smtClean="0"/>
              <a:t> made fit for </a:t>
            </a:r>
            <a:r>
              <a:rPr lang="fr-BE" sz="1200" kern="0" dirty="0" err="1" smtClean="0"/>
              <a:t>renewables</a:t>
            </a:r>
            <a:r>
              <a:rPr lang="fr-BE" sz="1200" kern="0" dirty="0" smtClean="0"/>
              <a:t>, and </a:t>
            </a:r>
            <a:r>
              <a:rPr lang="fr-BE" sz="1200" kern="0" dirty="0" err="1" smtClean="0"/>
              <a:t>renewables</a:t>
            </a:r>
            <a:r>
              <a:rPr lang="fr-BE" sz="1200" kern="0" dirty="0" smtClean="0"/>
              <a:t> fit for the </a:t>
            </a:r>
            <a:r>
              <a:rPr lang="fr-BE" sz="1200" kern="0" dirty="0" err="1" smtClean="0"/>
              <a:t>markets</a:t>
            </a:r>
            <a:endParaRPr lang="en-GB" sz="1200" kern="0" dirty="0" smtClean="0"/>
          </a:p>
          <a:p>
            <a:endParaRPr lang="en-US" altLang="en-US" sz="1200" kern="0" dirty="0" smtClean="0"/>
          </a:p>
          <a:p>
            <a:r>
              <a:rPr lang="en-US" altLang="en-US" sz="1200" b="0" u="sng" kern="0" dirty="0" smtClean="0"/>
              <a:t>Deal</a:t>
            </a:r>
            <a:r>
              <a:rPr lang="en-US" altLang="en-US" sz="1200" b="0" u="sng" kern="0" baseline="0" dirty="0" smtClean="0"/>
              <a:t> for Consumers</a:t>
            </a:r>
            <a:endParaRPr lang="en-US" altLang="en-US" sz="1200" b="0" u="sng" kern="0" dirty="0" smtClean="0"/>
          </a:p>
          <a:p>
            <a:r>
              <a:rPr lang="en-US" altLang="en-US" sz="1200" kern="0" dirty="0" smtClean="0"/>
              <a:t>Provide consumers with necessary tools to make them benefit from the energy transition: access to information, recognition of energy communities role, access to smart technologies</a:t>
            </a:r>
          </a:p>
          <a:p>
            <a:r>
              <a:rPr lang="en-US" altLang="en-US" sz="1200" kern="0" dirty="0" smtClean="0"/>
              <a:t>Ensure coherence and adequacy of policy action at various levels</a:t>
            </a:r>
          </a:p>
          <a:p>
            <a:endParaRPr lang="en-GB" dirty="0"/>
          </a:p>
        </p:txBody>
      </p:sp>
      <p:sp>
        <p:nvSpPr>
          <p:cNvPr id="4" name="Slide Number Placeholder 3"/>
          <p:cNvSpPr>
            <a:spLocks noGrp="1"/>
          </p:cNvSpPr>
          <p:nvPr>
            <p:ph type="sldNum" sz="quarter" idx="10"/>
          </p:nvPr>
        </p:nvSpPr>
        <p:spPr/>
        <p:txBody>
          <a:bodyPr/>
          <a:lstStyle/>
          <a:p>
            <a:fld id="{6A77FC6D-BCA8-4703-8D55-8F5851DDB38D}" type="slidenum">
              <a:rPr lang="en-GB" altLang="en-US" smtClean="0"/>
              <a:pPr/>
              <a:t>4</a:t>
            </a:fld>
            <a:endParaRPr lang="en-GB" altLang="en-US"/>
          </a:p>
        </p:txBody>
      </p:sp>
    </p:spTree>
    <p:extLst>
      <p:ext uri="{BB962C8B-B14F-4D97-AF65-F5344CB8AC3E}">
        <p14:creationId xmlns:p14="http://schemas.microsoft.com/office/powerpoint/2010/main" val="417307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90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288" y="1339850"/>
            <a:ext cx="8229600" cy="936625"/>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2492375"/>
            <a:ext cx="8229600" cy="352901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en-GB" altLang="en-US">
              <a:solidFill>
                <a:srgbClr val="000000"/>
              </a:solidFill>
            </a:endParaRPr>
          </a:p>
        </p:txBody>
      </p:sp>
      <p:sp>
        <p:nvSpPr>
          <p:cNvPr id="5" name="Footer Placeholder 4"/>
          <p:cNvSpPr>
            <a:spLocks noGrp="1"/>
          </p:cNvSpPr>
          <p:nvPr>
            <p:ph type="ftr" sz="quarter" idx="11"/>
          </p:nvPr>
        </p:nvSpPr>
        <p:spPr>
          <a:xfrm>
            <a:off x="5940152" y="6237312"/>
            <a:ext cx="2895600" cy="476250"/>
          </a:xfrm>
          <a:prstGeom prst="rect">
            <a:avLst/>
          </a:prstGeom>
        </p:spPr>
        <p:txBody>
          <a:bodyPr/>
          <a:lstStyle>
            <a:lvl1pPr>
              <a:defRPr/>
            </a:lvl1pPr>
          </a:lstStyle>
          <a:p>
            <a:endParaRPr lang="en-GB" altLang="en-US">
              <a:solidFill>
                <a:srgbClr val="000000"/>
              </a:solidFill>
            </a:endParaRPr>
          </a:p>
        </p:txBody>
      </p:sp>
      <p:sp>
        <p:nvSpPr>
          <p:cNvPr id="6" name="Slide Number Placeholder 5"/>
          <p:cNvSpPr>
            <a:spLocks noGrp="1"/>
          </p:cNvSpPr>
          <p:nvPr>
            <p:ph type="sldNum" sz="quarter" idx="12"/>
          </p:nvPr>
        </p:nvSpPr>
        <p:spPr>
          <a:xfrm>
            <a:off x="3131840" y="6237312"/>
            <a:ext cx="2133600" cy="476250"/>
          </a:xfrm>
          <a:prstGeom prst="rect">
            <a:avLst/>
          </a:prstGeom>
        </p:spPr>
        <p:txBody>
          <a:bodyPr/>
          <a:lstStyle>
            <a:lvl1pPr>
              <a:defRPr/>
            </a:lvl1pPr>
          </a:lstStyle>
          <a:p>
            <a:fld id="{4FF521FC-31D3-456E-A6F4-3A222E86D25A}"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105480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6050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288" y="1339850"/>
            <a:ext cx="8229600" cy="936625"/>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2492375"/>
            <a:ext cx="8229600" cy="352901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en-GB" altLang="en-US">
              <a:solidFill>
                <a:srgbClr val="000000"/>
              </a:solidFill>
            </a:endParaRPr>
          </a:p>
        </p:txBody>
      </p:sp>
      <p:sp>
        <p:nvSpPr>
          <p:cNvPr id="5" name="Footer Placeholder 4"/>
          <p:cNvSpPr>
            <a:spLocks noGrp="1"/>
          </p:cNvSpPr>
          <p:nvPr>
            <p:ph type="ftr" sz="quarter" idx="11"/>
          </p:nvPr>
        </p:nvSpPr>
        <p:spPr>
          <a:xfrm>
            <a:off x="5940152" y="6237312"/>
            <a:ext cx="2895600" cy="476250"/>
          </a:xfrm>
          <a:prstGeom prst="rect">
            <a:avLst/>
          </a:prstGeom>
        </p:spPr>
        <p:txBody>
          <a:bodyPr/>
          <a:lstStyle>
            <a:lvl1pPr>
              <a:defRPr/>
            </a:lvl1pPr>
          </a:lstStyle>
          <a:p>
            <a:endParaRPr lang="en-GB" altLang="en-US">
              <a:solidFill>
                <a:srgbClr val="000000"/>
              </a:solidFill>
            </a:endParaRPr>
          </a:p>
        </p:txBody>
      </p:sp>
      <p:sp>
        <p:nvSpPr>
          <p:cNvPr id="6" name="Slide Number Placeholder 5"/>
          <p:cNvSpPr>
            <a:spLocks noGrp="1"/>
          </p:cNvSpPr>
          <p:nvPr>
            <p:ph type="sldNum" sz="quarter" idx="12"/>
          </p:nvPr>
        </p:nvSpPr>
        <p:spPr>
          <a:xfrm>
            <a:off x="3131840" y="6237312"/>
            <a:ext cx="2133600" cy="476250"/>
          </a:xfrm>
          <a:prstGeom prst="rect">
            <a:avLst/>
          </a:prstGeom>
        </p:spPr>
        <p:txBody>
          <a:bodyPr/>
          <a:lstStyle>
            <a:lvl1pPr>
              <a:defRPr/>
            </a:lvl1pPr>
          </a:lstStyle>
          <a:p>
            <a:fld id="{4FF521FC-31D3-456E-A6F4-3A222E86D25A}"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342936059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81250"/>
          <a:stretch/>
        </p:blipFill>
        <p:spPr>
          <a:xfrm>
            <a:off x="266691" y="502960"/>
            <a:ext cx="8610618" cy="4571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48264" y="6125866"/>
            <a:ext cx="1947315" cy="510924"/>
          </a:xfrm>
          <a:prstGeom prst="rect">
            <a:avLst/>
          </a:prstGeom>
        </p:spPr>
      </p:pic>
      <p:sp>
        <p:nvSpPr>
          <p:cNvPr id="13" name="TextBox 12"/>
          <p:cNvSpPr txBox="1"/>
          <p:nvPr/>
        </p:nvSpPr>
        <p:spPr>
          <a:xfrm>
            <a:off x="251520" y="227489"/>
            <a:ext cx="5472608" cy="276999"/>
          </a:xfrm>
          <a:prstGeom prst="rect">
            <a:avLst/>
          </a:prstGeom>
          <a:noFill/>
        </p:spPr>
        <p:txBody>
          <a:bodyPr wrap="square" rtlCol="0">
            <a:spAutoFit/>
          </a:bodyPr>
          <a:lstStyle/>
          <a:p>
            <a:r>
              <a:rPr lang="en-GB" b="1" dirty="0" smtClean="0">
                <a:solidFill>
                  <a:schemeClr val="accent1"/>
                </a:solidFill>
                <a:latin typeface="Arial" panose="020B0604020202020204" pitchFamily="34" charset="0"/>
                <a:cs typeface="Arial" panose="020B0604020202020204" pitchFamily="34" charset="0"/>
              </a:rPr>
              <a:t>CLEAN ENERGY FOR </a:t>
            </a:r>
            <a:r>
              <a:rPr lang="en-GB" b="1" smtClean="0">
                <a:solidFill>
                  <a:schemeClr val="accent1"/>
                </a:solidFill>
                <a:latin typeface="Arial" panose="020B0604020202020204" pitchFamily="34" charset="0"/>
                <a:cs typeface="Arial" panose="020B0604020202020204" pitchFamily="34" charset="0"/>
              </a:rPr>
              <a:t>ALL EUROPEANS</a:t>
            </a:r>
            <a:endParaRPr lang="en-GB" b="1" dirty="0">
              <a:solidFill>
                <a:schemeClr val="accent1"/>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4"/>
          </p:nvPr>
        </p:nvSpPr>
        <p:spPr>
          <a:xfrm>
            <a:off x="3923928" y="6271665"/>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99152-2070-4BE0-9CFE-48AA47A2780A}"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Lst>
  <p:hf hdr="0" ftr="0" dt="0"/>
  <p:txStyles>
    <p:titleStyle>
      <a:lvl1pPr marL="358775" algn="l" rtl="0" eaLnBrk="1" fontAlgn="base" hangingPunct="1">
        <a:spcBef>
          <a:spcPct val="0"/>
        </a:spcBef>
        <a:spcAft>
          <a:spcPct val="0"/>
        </a:spcAft>
        <a:defRPr sz="3000" b="1">
          <a:solidFill>
            <a:srgbClr val="0F5494"/>
          </a:solidFill>
          <a:latin typeface="+mj-lt"/>
          <a:ea typeface="+mj-ea"/>
          <a:cs typeface="+mj-cs"/>
        </a:defRPr>
      </a:lvl1pPr>
      <a:lvl2pPr marL="358775" algn="l" rtl="0" eaLnBrk="1" fontAlgn="base" hangingPunct="1">
        <a:spcBef>
          <a:spcPct val="0"/>
        </a:spcBef>
        <a:spcAft>
          <a:spcPct val="0"/>
        </a:spcAft>
        <a:defRPr sz="3000" b="1">
          <a:solidFill>
            <a:srgbClr val="0F5494"/>
          </a:solidFill>
          <a:latin typeface="Verdana" pitchFamily="34" charset="0"/>
        </a:defRPr>
      </a:lvl2pPr>
      <a:lvl3pPr marL="358775" algn="l" rtl="0" eaLnBrk="1" fontAlgn="base" hangingPunct="1">
        <a:spcBef>
          <a:spcPct val="0"/>
        </a:spcBef>
        <a:spcAft>
          <a:spcPct val="0"/>
        </a:spcAft>
        <a:defRPr sz="3000" b="1">
          <a:solidFill>
            <a:srgbClr val="0F5494"/>
          </a:solidFill>
          <a:latin typeface="Verdana" pitchFamily="34" charset="0"/>
        </a:defRPr>
      </a:lvl3pPr>
      <a:lvl4pPr marL="358775" algn="l" rtl="0" eaLnBrk="1" fontAlgn="base" hangingPunct="1">
        <a:spcBef>
          <a:spcPct val="0"/>
        </a:spcBef>
        <a:spcAft>
          <a:spcPct val="0"/>
        </a:spcAft>
        <a:defRPr sz="3000" b="1">
          <a:solidFill>
            <a:srgbClr val="0F5494"/>
          </a:solidFill>
          <a:latin typeface="Verdana" pitchFamily="34" charset="0"/>
        </a:defRPr>
      </a:lvl4pPr>
      <a:lvl5pPr marL="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4" cstate="print">
            <a:extLst>
              <a:ext uri="{28A0092B-C50C-407E-A947-70E740481C1C}">
                <a14:useLocalDpi xmlns:a14="http://schemas.microsoft.com/office/drawing/2010/main" val="0"/>
              </a:ext>
            </a:extLst>
          </a:blip>
          <a:srcRect t="81250"/>
          <a:stretch/>
        </p:blipFill>
        <p:spPr>
          <a:xfrm>
            <a:off x="266691" y="502960"/>
            <a:ext cx="8610618" cy="45719"/>
          </a:xfrm>
          <a:prstGeom prst="rect">
            <a:avLst/>
          </a:prstGeom>
        </p:spPr>
      </p:pic>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48264" y="6125866"/>
            <a:ext cx="1947315" cy="510924"/>
          </a:xfrm>
          <a:prstGeom prst="rect">
            <a:avLst/>
          </a:prstGeom>
        </p:spPr>
      </p:pic>
      <p:sp>
        <p:nvSpPr>
          <p:cNvPr id="13" name="TextBox 12"/>
          <p:cNvSpPr txBox="1"/>
          <p:nvPr userDrawn="1"/>
        </p:nvSpPr>
        <p:spPr>
          <a:xfrm>
            <a:off x="251520" y="227489"/>
            <a:ext cx="5472608" cy="276999"/>
          </a:xfrm>
          <a:prstGeom prst="rect">
            <a:avLst/>
          </a:prstGeom>
          <a:noFill/>
        </p:spPr>
        <p:txBody>
          <a:bodyPr wrap="square" rtlCol="0">
            <a:spAutoFit/>
          </a:bodyPr>
          <a:lstStyle/>
          <a:p>
            <a:r>
              <a:rPr lang="en-GB" b="1" dirty="0" smtClean="0">
                <a:solidFill>
                  <a:srgbClr val="03A9DD"/>
                </a:solidFill>
                <a:latin typeface="Arial" panose="020B0604020202020204" pitchFamily="34" charset="0"/>
                <a:cs typeface="Arial" panose="020B0604020202020204" pitchFamily="34" charset="0"/>
              </a:rPr>
              <a:t>CLEAN ENERGY FOR ALL EUROPEANS</a:t>
            </a:r>
            <a:endParaRPr lang="en-GB" b="1" dirty="0">
              <a:solidFill>
                <a:srgbClr val="03A9D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4086883"/>
      </p:ext>
    </p:extLst>
  </p:cSld>
  <p:clrMap bg1="lt1" tx1="dk1" bg2="lt2" tx2="dk2" accent1="accent1" accent2="accent2" accent3="accent3" accent4="accent4" accent5="accent5" accent6="accent6" hlink="hlink" folHlink="folHlink"/>
  <p:sldLayoutIdLst>
    <p:sldLayoutId id="2147483667" r:id="rId1"/>
    <p:sldLayoutId id="2147483668" r:id="rId2"/>
  </p:sldLayoutIdLst>
  <p:txStyles>
    <p:titleStyle>
      <a:lvl1pPr marL="358775" algn="l" rtl="0" eaLnBrk="1" fontAlgn="base" hangingPunct="1">
        <a:spcBef>
          <a:spcPct val="0"/>
        </a:spcBef>
        <a:spcAft>
          <a:spcPct val="0"/>
        </a:spcAft>
        <a:defRPr sz="3000" b="1">
          <a:solidFill>
            <a:srgbClr val="0F5494"/>
          </a:solidFill>
          <a:latin typeface="+mj-lt"/>
          <a:ea typeface="+mj-ea"/>
          <a:cs typeface="+mj-cs"/>
        </a:defRPr>
      </a:lvl1pPr>
      <a:lvl2pPr marL="358775" algn="l" rtl="0" eaLnBrk="1" fontAlgn="base" hangingPunct="1">
        <a:spcBef>
          <a:spcPct val="0"/>
        </a:spcBef>
        <a:spcAft>
          <a:spcPct val="0"/>
        </a:spcAft>
        <a:defRPr sz="3000" b="1">
          <a:solidFill>
            <a:srgbClr val="0F5494"/>
          </a:solidFill>
          <a:latin typeface="Verdana" pitchFamily="34" charset="0"/>
        </a:defRPr>
      </a:lvl2pPr>
      <a:lvl3pPr marL="358775" algn="l" rtl="0" eaLnBrk="1" fontAlgn="base" hangingPunct="1">
        <a:spcBef>
          <a:spcPct val="0"/>
        </a:spcBef>
        <a:spcAft>
          <a:spcPct val="0"/>
        </a:spcAft>
        <a:defRPr sz="3000" b="1">
          <a:solidFill>
            <a:srgbClr val="0F5494"/>
          </a:solidFill>
          <a:latin typeface="Verdana" pitchFamily="34" charset="0"/>
        </a:defRPr>
      </a:lvl3pPr>
      <a:lvl4pPr marL="358775" algn="l" rtl="0" eaLnBrk="1" fontAlgn="base" hangingPunct="1">
        <a:spcBef>
          <a:spcPct val="0"/>
        </a:spcBef>
        <a:spcAft>
          <a:spcPct val="0"/>
        </a:spcAft>
        <a:defRPr sz="3000" b="1">
          <a:solidFill>
            <a:srgbClr val="0F5494"/>
          </a:solidFill>
          <a:latin typeface="Verdana" pitchFamily="34" charset="0"/>
        </a:defRPr>
      </a:lvl4pPr>
      <a:lvl5pPr marL="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21" y="-29319"/>
            <a:ext cx="9144000" cy="6858000"/>
          </a:xfrm>
          <a:prstGeom prst="rect">
            <a:avLst/>
          </a:prstGeom>
        </p:spPr>
      </p:pic>
      <p:sp>
        <p:nvSpPr>
          <p:cNvPr id="6" name="TextBox 5"/>
          <p:cNvSpPr txBox="1"/>
          <p:nvPr/>
        </p:nvSpPr>
        <p:spPr>
          <a:xfrm>
            <a:off x="3761910" y="4365104"/>
            <a:ext cx="3780420" cy="1384995"/>
          </a:xfrm>
          <a:prstGeom prst="rect">
            <a:avLst/>
          </a:prstGeom>
          <a:noFill/>
        </p:spPr>
        <p:txBody>
          <a:bodyPr wrap="square" rtlCol="0">
            <a:spAutoFit/>
          </a:bodyPr>
          <a:lstStyle/>
          <a:p>
            <a:pPr algn="ctr"/>
            <a:r>
              <a:rPr lang="en-GB" sz="2800" b="1" smtClean="0">
                <a:solidFill>
                  <a:schemeClr val="accent1"/>
                </a:solidFill>
                <a:latin typeface="Arial" panose="020B0604020202020204" pitchFamily="34" charset="0"/>
                <a:cs typeface="Arial" panose="020B0604020202020204" pitchFamily="34" charset="0"/>
              </a:rPr>
              <a:t>CLEAN </a:t>
            </a:r>
            <a:r>
              <a:rPr lang="en-GB" sz="2800" b="1" dirty="0" smtClean="0">
                <a:solidFill>
                  <a:schemeClr val="accent1"/>
                </a:solidFill>
                <a:latin typeface="Arial" panose="020B0604020202020204" pitchFamily="34" charset="0"/>
                <a:cs typeface="Arial" panose="020B0604020202020204" pitchFamily="34" charset="0"/>
              </a:rPr>
              <a:t>ENERGY FOR ALL EUROPEANS</a:t>
            </a:r>
            <a:endParaRPr lang="en-GB" sz="2800" b="1" dirty="0">
              <a:solidFill>
                <a:schemeClr val="accent1"/>
              </a:solidFill>
              <a:latin typeface="Arial" panose="020B0604020202020204" pitchFamily="34" charset="0"/>
              <a:cs typeface="Arial" panose="020B0604020202020204" pitchFamily="34" charset="0"/>
            </a:endParaRPr>
          </a:p>
        </p:txBody>
      </p:sp>
      <p:sp>
        <p:nvSpPr>
          <p:cNvPr id="5" name="TextBox 4"/>
          <p:cNvSpPr txBox="1"/>
          <p:nvPr/>
        </p:nvSpPr>
        <p:spPr>
          <a:xfrm>
            <a:off x="133747" y="6105490"/>
            <a:ext cx="5518373" cy="400110"/>
          </a:xfrm>
          <a:prstGeom prst="rect">
            <a:avLst/>
          </a:prstGeom>
          <a:noFill/>
        </p:spPr>
        <p:txBody>
          <a:bodyPr wrap="square" rtlCol="0">
            <a:spAutoFit/>
          </a:bodyPr>
          <a:lstStyle/>
          <a:p>
            <a:r>
              <a:rPr lang="sk-SK" sz="2000" b="1" dirty="0" err="1" smtClean="0">
                <a:solidFill>
                  <a:schemeClr val="accent1"/>
                </a:solidFill>
                <a:latin typeface="Arial" panose="020B0604020202020204" pitchFamily="34" charset="0"/>
                <a:cs typeface="Arial" panose="020B0604020202020204" pitchFamily="34" charset="0"/>
              </a:rPr>
              <a:t>Newest</a:t>
            </a:r>
            <a:r>
              <a:rPr lang="sk-SK" sz="2000" b="1" dirty="0" smtClean="0">
                <a:solidFill>
                  <a:schemeClr val="accent1"/>
                </a:solidFill>
                <a:latin typeface="Arial" panose="020B0604020202020204" pitchFamily="34" charset="0"/>
                <a:cs typeface="Arial" panose="020B0604020202020204" pitchFamily="34" charset="0"/>
              </a:rPr>
              <a:t> </a:t>
            </a:r>
            <a:r>
              <a:rPr lang="sk-SK" sz="2000" b="1" dirty="0" err="1" smtClean="0">
                <a:solidFill>
                  <a:schemeClr val="accent1"/>
                </a:solidFill>
                <a:latin typeface="Arial" panose="020B0604020202020204" pitchFamily="34" charset="0"/>
                <a:cs typeface="Arial" panose="020B0604020202020204" pitchFamily="34" charset="0"/>
              </a:rPr>
              <a:t>Package</a:t>
            </a:r>
            <a:r>
              <a:rPr lang="sk-SK" sz="2000" b="1" dirty="0" smtClean="0">
                <a:solidFill>
                  <a:schemeClr val="accent1"/>
                </a:solidFill>
                <a:latin typeface="Arial" panose="020B0604020202020204" pitchFamily="34" charset="0"/>
                <a:cs typeface="Arial" panose="020B0604020202020204" pitchFamily="34" charset="0"/>
              </a:rPr>
              <a:t> </a:t>
            </a:r>
            <a:r>
              <a:rPr lang="sk-SK" sz="2000" b="1" dirty="0" err="1" smtClean="0">
                <a:solidFill>
                  <a:schemeClr val="accent1"/>
                </a:solidFill>
                <a:latin typeface="Arial" panose="020B0604020202020204" pitchFamily="34" charset="0"/>
                <a:cs typeface="Arial" panose="020B0604020202020204" pitchFamily="34" charset="0"/>
              </a:rPr>
              <a:t>for</a:t>
            </a:r>
            <a:r>
              <a:rPr lang="sk-SK" sz="2000" b="1" dirty="0" smtClean="0">
                <a:solidFill>
                  <a:schemeClr val="accent1"/>
                </a:solidFill>
                <a:latin typeface="Arial" panose="020B0604020202020204" pitchFamily="34" charset="0"/>
                <a:cs typeface="Arial" panose="020B0604020202020204" pitchFamily="34" charset="0"/>
              </a:rPr>
              <a:t> </a:t>
            </a:r>
            <a:r>
              <a:rPr lang="sk-SK" sz="2000" b="1" dirty="0" err="1" smtClean="0">
                <a:solidFill>
                  <a:schemeClr val="accent1"/>
                </a:solidFill>
                <a:latin typeface="Arial" panose="020B0604020202020204" pitchFamily="34" charset="0"/>
                <a:cs typeface="Arial" panose="020B0604020202020204" pitchFamily="34" charset="0"/>
              </a:rPr>
              <a:t>the</a:t>
            </a:r>
            <a:r>
              <a:rPr lang="sk-SK" sz="2000" b="1" dirty="0" smtClean="0">
                <a:solidFill>
                  <a:schemeClr val="accent1"/>
                </a:solidFill>
                <a:latin typeface="Arial" panose="020B0604020202020204" pitchFamily="34" charset="0"/>
                <a:cs typeface="Arial" panose="020B0604020202020204" pitchFamily="34" charset="0"/>
              </a:rPr>
              <a:t> </a:t>
            </a:r>
            <a:r>
              <a:rPr lang="sk-SK" sz="2000" b="1" dirty="0" err="1" smtClean="0">
                <a:solidFill>
                  <a:schemeClr val="accent1"/>
                </a:solidFill>
                <a:latin typeface="Arial" panose="020B0604020202020204" pitchFamily="34" charset="0"/>
                <a:cs typeface="Arial" panose="020B0604020202020204" pitchFamily="34" charset="0"/>
              </a:rPr>
              <a:t>Energy</a:t>
            </a:r>
            <a:r>
              <a:rPr lang="sk-SK" sz="2000" b="1" dirty="0" smtClean="0">
                <a:solidFill>
                  <a:schemeClr val="accent1"/>
                </a:solidFill>
                <a:latin typeface="Arial" panose="020B0604020202020204" pitchFamily="34" charset="0"/>
                <a:cs typeface="Arial" panose="020B0604020202020204" pitchFamily="34" charset="0"/>
              </a:rPr>
              <a:t> </a:t>
            </a:r>
            <a:r>
              <a:rPr lang="sk-SK" sz="2000" b="1" dirty="0" err="1" smtClean="0">
                <a:solidFill>
                  <a:schemeClr val="accent1"/>
                </a:solidFill>
                <a:latin typeface="Arial" panose="020B0604020202020204" pitchFamily="34" charset="0"/>
                <a:cs typeface="Arial" panose="020B0604020202020204" pitchFamily="34" charset="0"/>
              </a:rPr>
              <a:t>Union</a:t>
            </a:r>
            <a:endParaRPr lang="en-GB" sz="2000" b="1"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07651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bwMode="auto">
          <a:xfrm>
            <a:off x="2133785" y="4959821"/>
            <a:ext cx="2399511" cy="1041684"/>
          </a:xfrm>
          <a:prstGeom prst="rect">
            <a:avLst/>
          </a:prstGeom>
          <a:solidFill>
            <a:schemeClr val="accent3">
              <a:lumMod val="20000"/>
              <a:lumOff val="80000"/>
            </a:schemeClr>
          </a:solidFill>
          <a:ln>
            <a:noFill/>
          </a:ln>
          <a:effectLs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smtClean="0">
              <a:ln>
                <a:noFill/>
              </a:ln>
              <a:solidFill>
                <a:srgbClr val="0F5494"/>
              </a:solidFill>
              <a:effectLst/>
              <a:latin typeface="Verdana" pitchFamily="34" charset="0"/>
            </a:endParaRPr>
          </a:p>
        </p:txBody>
      </p:sp>
      <p:sp>
        <p:nvSpPr>
          <p:cNvPr id="2" name="TextBox 1"/>
          <p:cNvSpPr txBox="1"/>
          <p:nvPr/>
        </p:nvSpPr>
        <p:spPr>
          <a:xfrm>
            <a:off x="288322" y="908720"/>
            <a:ext cx="8568952" cy="707886"/>
          </a:xfrm>
          <a:prstGeom prst="rect">
            <a:avLst/>
          </a:prstGeom>
          <a:noFill/>
        </p:spPr>
        <p:txBody>
          <a:bodyPr wrap="square" rtlCol="0">
            <a:spAutoFit/>
          </a:bodyPr>
          <a:lstStyle/>
          <a:p>
            <a:pPr algn="ctr"/>
            <a:r>
              <a:rPr lang="en-GB" sz="2000" b="1" dirty="0" smtClean="0">
                <a:solidFill>
                  <a:srgbClr val="00B050"/>
                </a:solidFill>
                <a:latin typeface="Arial" panose="020B0604020202020204" pitchFamily="34" charset="0"/>
                <a:cs typeface="Arial" panose="020B0604020202020204" pitchFamily="34" charset="0"/>
              </a:rPr>
              <a:t>Role </a:t>
            </a:r>
            <a:r>
              <a:rPr lang="en-GB" sz="2000" b="1" dirty="0">
                <a:solidFill>
                  <a:srgbClr val="00B050"/>
                </a:solidFill>
                <a:latin typeface="Arial" panose="020B0604020202020204" pitchFamily="34" charset="0"/>
                <a:cs typeface="Arial" panose="020B0604020202020204" pitchFamily="34" charset="0"/>
              </a:rPr>
              <a:t>of the Energy Union and Climate </a:t>
            </a:r>
            <a:r>
              <a:rPr lang="en-GB" sz="2000" b="1" dirty="0" smtClean="0">
                <a:solidFill>
                  <a:srgbClr val="00B050"/>
                </a:solidFill>
                <a:latin typeface="Arial" panose="020B0604020202020204" pitchFamily="34" charset="0"/>
                <a:cs typeface="Arial" panose="020B0604020202020204" pitchFamily="34" charset="0"/>
              </a:rPr>
              <a:t>Action</a:t>
            </a:r>
            <a:r>
              <a:rPr lang="sk-SK" sz="2000" b="1" dirty="0" smtClean="0">
                <a:solidFill>
                  <a:srgbClr val="00B050"/>
                </a:solidFill>
                <a:latin typeface="Arial" panose="020B0604020202020204" pitchFamily="34" charset="0"/>
                <a:cs typeface="Arial" panose="020B0604020202020204" pitchFamily="34" charset="0"/>
              </a:rPr>
              <a:t> in </a:t>
            </a:r>
            <a:r>
              <a:rPr lang="sk-SK" sz="2000" b="1" dirty="0" err="1" smtClean="0">
                <a:solidFill>
                  <a:srgbClr val="00B050"/>
                </a:solidFill>
                <a:latin typeface="Arial" panose="020B0604020202020204" pitchFamily="34" charset="0"/>
                <a:cs typeface="Arial" panose="020B0604020202020204" pitchFamily="34" charset="0"/>
              </a:rPr>
              <a:t>Modernizing</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the</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Economy</a:t>
            </a:r>
            <a:endParaRPr lang="en-GB" sz="2000" b="1" dirty="0">
              <a:solidFill>
                <a:schemeClr val="bg2"/>
              </a:solidFill>
              <a:latin typeface="Arial" panose="020B0604020202020204" pitchFamily="34" charset="0"/>
              <a:cs typeface="Arial" panose="020B0604020202020204" pitchFamily="34" charset="0"/>
            </a:endParaRPr>
          </a:p>
        </p:txBody>
      </p:sp>
      <p:sp>
        <p:nvSpPr>
          <p:cNvPr id="61" name="TextBox 60"/>
          <p:cNvSpPr txBox="1"/>
          <p:nvPr/>
        </p:nvSpPr>
        <p:spPr>
          <a:xfrm>
            <a:off x="251520" y="1628800"/>
            <a:ext cx="8640960" cy="307777"/>
          </a:xfrm>
          <a:prstGeom prst="rect">
            <a:avLst/>
          </a:prstGeom>
          <a:solidFill>
            <a:schemeClr val="accent1"/>
          </a:solidFill>
        </p:spPr>
        <p:txBody>
          <a:bodyPr wrap="square" rtlCol="0">
            <a:spAutoFit/>
          </a:bodyPr>
          <a:lstStyle/>
          <a:p>
            <a:pPr algn="ctr"/>
            <a:endParaRPr lang="en-GB" sz="1400" b="1" dirty="0" smtClean="0">
              <a:solidFill>
                <a:schemeClr val="bg1"/>
              </a:solidFill>
              <a:latin typeface="Arial" panose="020B0604020202020204" pitchFamily="34" charset="0"/>
              <a:cs typeface="Arial" panose="020B0604020202020204" pitchFamily="34" charset="0"/>
            </a:endParaRPr>
          </a:p>
        </p:txBody>
      </p:sp>
      <p:sp>
        <p:nvSpPr>
          <p:cNvPr id="46" name="Rectangle 45"/>
          <p:cNvSpPr/>
          <p:nvPr/>
        </p:nvSpPr>
        <p:spPr>
          <a:xfrm>
            <a:off x="2048628" y="4408072"/>
            <a:ext cx="4572000" cy="430887"/>
          </a:xfrm>
          <a:prstGeom prst="rect">
            <a:avLst/>
          </a:prstGeom>
        </p:spPr>
        <p:txBody>
          <a:bodyPr>
            <a:spAutoFit/>
          </a:bodyPr>
          <a:lstStyle/>
          <a:p>
            <a:pPr lvl="2"/>
            <a:endParaRPr lang="en-GB" sz="1100" dirty="0"/>
          </a:p>
          <a:p>
            <a:pPr lvl="2"/>
            <a:endParaRPr lang="en-GB" sz="1100" dirty="0"/>
          </a:p>
        </p:txBody>
      </p:sp>
      <p:sp>
        <p:nvSpPr>
          <p:cNvPr id="168" name="Right Triangle 167"/>
          <p:cNvSpPr/>
          <p:nvPr/>
        </p:nvSpPr>
        <p:spPr bwMode="auto">
          <a:xfrm rot="5400000">
            <a:off x="4473777" y="4953423"/>
            <a:ext cx="198043" cy="209494"/>
          </a:xfrm>
          <a:prstGeom prst="rtTriangle">
            <a:avLst/>
          </a:prstGeom>
          <a:solidFill>
            <a:schemeClr val="accent3"/>
          </a:solidFill>
          <a:ln>
            <a:noFill/>
          </a:ln>
          <a:effectLs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smtClean="0">
              <a:ln>
                <a:noFill/>
              </a:ln>
              <a:solidFill>
                <a:srgbClr val="0F5494"/>
              </a:solidFill>
              <a:effectLst/>
              <a:latin typeface="Verdana" pitchFamily="34" charset="0"/>
            </a:endParaRPr>
          </a:p>
        </p:txBody>
      </p:sp>
      <p:sp>
        <p:nvSpPr>
          <p:cNvPr id="17" name="Slide Number Placeholder 1"/>
          <p:cNvSpPr txBox="1">
            <a:spLocks/>
          </p:cNvSpPr>
          <p:nvPr/>
        </p:nvSpPr>
        <p:spPr>
          <a:xfrm>
            <a:off x="2474404" y="6237312"/>
            <a:ext cx="2133600" cy="476250"/>
          </a:xfrm>
          <a:prstGeom prst="rect">
            <a:avLst/>
          </a:prstGeom>
        </p:spPr>
        <p:txBody>
          <a:bodyPr/>
          <a:ls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a:lstStyle>
          <a:p>
            <a:pPr algn="r"/>
            <a:r>
              <a:rPr lang="sk-SK" altLang="en-US" dirty="0" smtClean="0">
                <a:solidFill>
                  <a:srgbClr val="000000"/>
                </a:solidFill>
              </a:rPr>
              <a:t>2</a:t>
            </a:r>
            <a:endParaRPr lang="en-GB" altLang="en-US" dirty="0">
              <a:solidFill>
                <a:srgbClr val="000000"/>
              </a:solidFill>
            </a:endParaRP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0417" t="26269" r="15000" b="8457"/>
          <a:stretch/>
        </p:blipFill>
        <p:spPr bwMode="auto">
          <a:xfrm>
            <a:off x="295994" y="2089435"/>
            <a:ext cx="8378315" cy="412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5761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3528" y="525583"/>
            <a:ext cx="8568952" cy="400110"/>
          </a:xfrm>
          <a:prstGeom prst="rect">
            <a:avLst/>
          </a:prstGeom>
          <a:noFill/>
        </p:spPr>
        <p:txBody>
          <a:bodyPr wrap="square" rtlCol="0">
            <a:spAutoFit/>
          </a:bodyPr>
          <a:lstStyle/>
          <a:p>
            <a:pPr algn="ctr"/>
            <a:r>
              <a:rPr lang="sk-SK" sz="2000" b="1" dirty="0" err="1" smtClean="0">
                <a:solidFill>
                  <a:srgbClr val="00B050"/>
                </a:solidFill>
                <a:latin typeface="Arial" panose="020B0604020202020204" pitchFamily="34" charset="0"/>
                <a:cs typeface="Arial" panose="020B0604020202020204" pitchFamily="34" charset="0"/>
              </a:rPr>
              <a:t>Dramatic</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Progress</a:t>
            </a:r>
            <a:r>
              <a:rPr lang="sk-SK" sz="2000" b="1" dirty="0" smtClean="0">
                <a:solidFill>
                  <a:srgbClr val="00B050"/>
                </a:solidFill>
                <a:latin typeface="Arial" panose="020B0604020202020204" pitchFamily="34" charset="0"/>
                <a:cs typeface="Arial" panose="020B0604020202020204" pitchFamily="34" charset="0"/>
              </a:rPr>
              <a:t> in </a:t>
            </a:r>
            <a:r>
              <a:rPr lang="sk-SK" sz="2000" b="1" dirty="0" err="1" smtClean="0">
                <a:solidFill>
                  <a:srgbClr val="00B050"/>
                </a:solidFill>
                <a:latin typeface="Arial" panose="020B0604020202020204" pitchFamily="34" charset="0"/>
                <a:cs typeface="Arial" panose="020B0604020202020204" pitchFamily="34" charset="0"/>
              </a:rPr>
              <a:t>Delivering</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the</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Energy</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Union</a:t>
            </a:r>
            <a:endParaRPr lang="en-GB" sz="2000" b="1" dirty="0">
              <a:solidFill>
                <a:schemeClr val="bg2"/>
              </a:solidFill>
              <a:latin typeface="Arial" panose="020B0604020202020204" pitchFamily="34" charset="0"/>
              <a:cs typeface="Arial" panose="020B0604020202020204" pitchFamily="34" charset="0"/>
            </a:endParaRPr>
          </a:p>
        </p:txBody>
      </p:sp>
      <p:sp>
        <p:nvSpPr>
          <p:cNvPr id="11" name="TextBox 10"/>
          <p:cNvSpPr txBox="1"/>
          <p:nvPr/>
        </p:nvSpPr>
        <p:spPr>
          <a:xfrm>
            <a:off x="251520" y="1076165"/>
            <a:ext cx="8640960" cy="276999"/>
          </a:xfrm>
          <a:prstGeom prst="rect">
            <a:avLst/>
          </a:prstGeom>
          <a:solidFill>
            <a:schemeClr val="accent1"/>
          </a:solidFill>
        </p:spPr>
        <p:txBody>
          <a:bodyPr wrap="square" rtlCol="0">
            <a:spAutoFit/>
          </a:bodyPr>
          <a:lstStyle/>
          <a:p>
            <a:pPr algn="ctr"/>
            <a:r>
              <a:rPr lang="sk-SK" b="1" dirty="0" smtClean="0">
                <a:solidFill>
                  <a:schemeClr val="bg1"/>
                </a:solidFill>
                <a:latin typeface="Arial" panose="020B0604020202020204" pitchFamily="34" charset="0"/>
                <a:cs typeface="Arial" panose="020B0604020202020204" pitchFamily="34" charset="0"/>
              </a:rPr>
              <a:t>90% OF NEEDED PROPOSALS ARE NOW DELIVERED</a:t>
            </a:r>
            <a:endParaRPr lang="en-GB" sz="1600" b="1" dirty="0" err="1" smtClean="0">
              <a:solidFill>
                <a:schemeClr val="bg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a:xfrm>
            <a:off x="2627784" y="6237312"/>
            <a:ext cx="2133600" cy="476250"/>
          </a:xfrm>
        </p:spPr>
        <p:txBody>
          <a:bodyPr/>
          <a:lstStyle/>
          <a:p>
            <a:fld id="{4FF521FC-31D3-456E-A6F4-3A222E86D25A}" type="slidenum">
              <a:rPr lang="en-GB" altLang="en-US" smtClean="0">
                <a:solidFill>
                  <a:srgbClr val="000000"/>
                </a:solidFill>
              </a:rPr>
              <a:pPr/>
              <a:t>3</a:t>
            </a:fld>
            <a:endParaRPr lang="en-GB" altLang="en-US" dirty="0">
              <a:solidFill>
                <a:srgbClr val="000000"/>
              </a:solidFill>
            </a:endParaRPr>
          </a:p>
        </p:txBody>
      </p:sp>
      <p:sp>
        <p:nvSpPr>
          <p:cNvPr id="16" name="TextBox 15"/>
          <p:cNvSpPr txBox="1"/>
          <p:nvPr/>
        </p:nvSpPr>
        <p:spPr>
          <a:xfrm>
            <a:off x="467544" y="1556792"/>
            <a:ext cx="4104456" cy="4154984"/>
          </a:xfrm>
          <a:prstGeom prst="rect">
            <a:avLst/>
          </a:prstGeom>
          <a:noFill/>
        </p:spPr>
        <p:txBody>
          <a:bodyPr wrap="square" rtlCol="0">
            <a:spAutoFit/>
          </a:bodyPr>
          <a:lstStyle/>
          <a:p>
            <a:pPr algn="ctr"/>
            <a:r>
              <a:rPr lang="sk-SK" b="1" i="1" dirty="0" smtClean="0">
                <a:solidFill>
                  <a:srgbClr val="0A9A37"/>
                </a:solidFill>
                <a:latin typeface="+mj-lt"/>
                <a:sym typeface="Symbol"/>
              </a:rPr>
              <a:t>PROPOSALS SUBMITTED IN LAST 20 MONTHS</a:t>
            </a:r>
            <a:endParaRPr lang="en-AU" b="1" i="1" dirty="0">
              <a:solidFill>
                <a:srgbClr val="0A9A37"/>
              </a:solidFill>
              <a:latin typeface="+mj-lt"/>
              <a:sym typeface="Symbol"/>
            </a:endParaRPr>
          </a:p>
          <a:p>
            <a:endParaRPr lang="en-AU" i="1" dirty="0">
              <a:latin typeface="+mj-lt"/>
              <a:sym typeface="Symbol"/>
            </a:endParaRPr>
          </a:p>
          <a:p>
            <a:r>
              <a:rPr lang="en-AU" sz="1800" b="1" dirty="0">
                <a:solidFill>
                  <a:srgbClr val="0A9A37"/>
                </a:solidFill>
                <a:latin typeface="+mj-lt"/>
                <a:sym typeface="Symbol"/>
              </a:rPr>
              <a:t></a:t>
            </a:r>
            <a:r>
              <a:rPr lang="en-AU" sz="1800" i="1" dirty="0" smtClean="0">
                <a:latin typeface="+mj-lt"/>
                <a:sym typeface="Symbol"/>
              </a:rPr>
              <a:t> </a:t>
            </a:r>
            <a:r>
              <a:rPr lang="en-AU" i="1" dirty="0" smtClean="0">
                <a:latin typeface="+mj-lt"/>
                <a:sym typeface="Symbol"/>
              </a:rPr>
              <a:t> </a:t>
            </a:r>
            <a:r>
              <a:rPr lang="en-GB" i="1" dirty="0">
                <a:latin typeface="+mj-lt"/>
              </a:rPr>
              <a:t>Revision of  the Regulation </a:t>
            </a:r>
            <a:r>
              <a:rPr lang="en-GB" b="1" i="1" dirty="0">
                <a:latin typeface="+mj-lt"/>
              </a:rPr>
              <a:t>on </a:t>
            </a:r>
            <a:r>
              <a:rPr lang="sk-SK" b="1" i="1" dirty="0">
                <a:latin typeface="+mj-lt"/>
              </a:rPr>
              <a:t>s</a:t>
            </a:r>
            <a:r>
              <a:rPr lang="en-GB" b="1" i="1" dirty="0" err="1" smtClean="0">
                <a:latin typeface="+mj-lt"/>
              </a:rPr>
              <a:t>ecurity</a:t>
            </a:r>
            <a:r>
              <a:rPr lang="en-GB" b="1" i="1" dirty="0" smtClean="0">
                <a:latin typeface="+mj-lt"/>
              </a:rPr>
              <a:t> </a:t>
            </a:r>
            <a:r>
              <a:rPr lang="en-GB" b="1" i="1" dirty="0">
                <a:latin typeface="+mj-lt"/>
              </a:rPr>
              <a:t>of gas supply</a:t>
            </a:r>
            <a:r>
              <a:rPr lang="en-GB" i="1" dirty="0">
                <a:latin typeface="+mj-lt"/>
              </a:rPr>
              <a:t> </a:t>
            </a:r>
            <a:r>
              <a:rPr lang="en-US" i="1" dirty="0">
                <a:latin typeface="+mj-lt"/>
              </a:rPr>
              <a:t>&amp; </a:t>
            </a:r>
            <a:r>
              <a:rPr lang="sk-SK" i="1" dirty="0" smtClean="0">
                <a:latin typeface="+mj-lt"/>
              </a:rPr>
              <a:t>l</a:t>
            </a:r>
            <a:r>
              <a:rPr lang="en-US" i="1" dirty="0" err="1" smtClean="0">
                <a:latin typeface="+mj-lt"/>
              </a:rPr>
              <a:t>iquefied</a:t>
            </a:r>
            <a:r>
              <a:rPr lang="en-US" i="1" dirty="0" smtClean="0">
                <a:latin typeface="+mj-lt"/>
              </a:rPr>
              <a:t> </a:t>
            </a:r>
            <a:r>
              <a:rPr lang="sk-SK" i="1" dirty="0" smtClean="0">
                <a:latin typeface="+mj-lt"/>
              </a:rPr>
              <a:t>na</a:t>
            </a:r>
            <a:r>
              <a:rPr lang="en-US" i="1" dirty="0" err="1" smtClean="0">
                <a:latin typeface="+mj-lt"/>
              </a:rPr>
              <a:t>tural</a:t>
            </a:r>
            <a:r>
              <a:rPr lang="en-US" i="1" dirty="0" smtClean="0">
                <a:latin typeface="+mj-lt"/>
              </a:rPr>
              <a:t> </a:t>
            </a:r>
            <a:r>
              <a:rPr lang="sk-SK" i="1" dirty="0">
                <a:latin typeface="+mj-lt"/>
              </a:rPr>
              <a:t>g</a:t>
            </a:r>
            <a:r>
              <a:rPr lang="en-US" i="1" dirty="0" smtClean="0">
                <a:latin typeface="+mj-lt"/>
              </a:rPr>
              <a:t>as </a:t>
            </a:r>
            <a:r>
              <a:rPr lang="en-US" i="1" dirty="0">
                <a:latin typeface="+mj-lt"/>
              </a:rPr>
              <a:t>and </a:t>
            </a:r>
            <a:r>
              <a:rPr lang="sk-SK" i="1" dirty="0" smtClean="0">
                <a:latin typeface="+mj-lt"/>
              </a:rPr>
              <a:t>s</a:t>
            </a:r>
            <a:r>
              <a:rPr lang="en-US" i="1" dirty="0" err="1" smtClean="0">
                <a:latin typeface="+mj-lt"/>
              </a:rPr>
              <a:t>torage</a:t>
            </a:r>
            <a:r>
              <a:rPr lang="en-US" i="1" dirty="0" smtClean="0">
                <a:latin typeface="+mj-lt"/>
              </a:rPr>
              <a:t> </a:t>
            </a:r>
            <a:r>
              <a:rPr lang="en-US" i="1" dirty="0">
                <a:latin typeface="+mj-lt"/>
              </a:rPr>
              <a:t>strategy</a:t>
            </a:r>
          </a:p>
          <a:p>
            <a:endParaRPr lang="en-US" i="1" dirty="0">
              <a:latin typeface="+mj-lt"/>
            </a:endParaRPr>
          </a:p>
          <a:p>
            <a:r>
              <a:rPr lang="en-AU" sz="1800" b="1" dirty="0">
                <a:solidFill>
                  <a:srgbClr val="0A9A37"/>
                </a:solidFill>
                <a:latin typeface="+mj-lt"/>
                <a:sym typeface="Symbol"/>
              </a:rPr>
              <a:t></a:t>
            </a:r>
            <a:r>
              <a:rPr lang="en-AU" i="1" dirty="0" smtClean="0">
                <a:latin typeface="+mj-lt"/>
                <a:sym typeface="Symbol"/>
              </a:rPr>
              <a:t> </a:t>
            </a:r>
            <a:r>
              <a:rPr lang="en-US" i="1" dirty="0">
                <a:latin typeface="+mj-lt"/>
              </a:rPr>
              <a:t>Legislative proposal to revise the </a:t>
            </a:r>
            <a:r>
              <a:rPr lang="en-US" b="1" i="1" dirty="0">
                <a:latin typeface="+mj-lt"/>
              </a:rPr>
              <a:t>EU Emissions Trading </a:t>
            </a:r>
            <a:r>
              <a:rPr lang="en-US" b="1" i="1" dirty="0" smtClean="0">
                <a:latin typeface="+mj-lt"/>
              </a:rPr>
              <a:t>System</a:t>
            </a:r>
            <a:r>
              <a:rPr lang="sk-SK" b="1" i="1" dirty="0">
                <a:latin typeface="+mj-lt"/>
              </a:rPr>
              <a:t> </a:t>
            </a:r>
            <a:r>
              <a:rPr lang="sk-SK" b="1" i="1" dirty="0" err="1" smtClean="0">
                <a:latin typeface="+mj-lt"/>
              </a:rPr>
              <a:t>for</a:t>
            </a:r>
            <a:r>
              <a:rPr lang="en-US" b="1" i="1" dirty="0" smtClean="0">
                <a:latin typeface="+mj-lt"/>
              </a:rPr>
              <a:t> </a:t>
            </a:r>
            <a:r>
              <a:rPr lang="en-US" b="1" i="1" dirty="0">
                <a:latin typeface="+mj-lt"/>
              </a:rPr>
              <a:t>2021-2030</a:t>
            </a:r>
          </a:p>
          <a:p>
            <a:endParaRPr lang="en-US" i="1" dirty="0">
              <a:latin typeface="+mj-lt"/>
            </a:endParaRPr>
          </a:p>
          <a:p>
            <a:r>
              <a:rPr lang="en-AU" sz="1800" b="1" dirty="0">
                <a:solidFill>
                  <a:srgbClr val="0A9A37"/>
                </a:solidFill>
                <a:latin typeface="+mj-lt"/>
                <a:sym typeface="Symbol"/>
              </a:rPr>
              <a:t></a:t>
            </a:r>
            <a:r>
              <a:rPr lang="en-AU" i="1" dirty="0" smtClean="0">
                <a:latin typeface="+mj-lt"/>
                <a:sym typeface="Symbol"/>
              </a:rPr>
              <a:t> </a:t>
            </a:r>
            <a:r>
              <a:rPr lang="en-AU" i="1" dirty="0">
                <a:latin typeface="+mj-lt"/>
                <a:sym typeface="Symbol"/>
              </a:rPr>
              <a:t>Legislative proposal on the </a:t>
            </a:r>
            <a:r>
              <a:rPr lang="en-AU" b="1" i="1" dirty="0">
                <a:latin typeface="+mj-lt"/>
                <a:sym typeface="Symbol"/>
              </a:rPr>
              <a:t>Effort-Sharing Decision</a:t>
            </a:r>
            <a:r>
              <a:rPr lang="en-AU" i="1" dirty="0">
                <a:latin typeface="+mj-lt"/>
                <a:sym typeface="Symbol"/>
              </a:rPr>
              <a:t> and the inclusion of Land Use, Land Use Change and Forestry (LULUCF) into the 2030 Climate and Energy Framework</a:t>
            </a:r>
            <a:endParaRPr lang="en-US" i="1" dirty="0">
              <a:latin typeface="+mj-lt"/>
            </a:endParaRPr>
          </a:p>
          <a:p>
            <a:endParaRPr lang="en-US" i="1" dirty="0">
              <a:latin typeface="+mj-lt"/>
            </a:endParaRPr>
          </a:p>
          <a:p>
            <a:r>
              <a:rPr lang="en-AU" b="1" dirty="0">
                <a:solidFill>
                  <a:srgbClr val="0A9A37"/>
                </a:solidFill>
                <a:latin typeface="+mj-lt"/>
                <a:sym typeface="Symbol"/>
              </a:rPr>
              <a:t></a:t>
            </a:r>
            <a:r>
              <a:rPr lang="en-AU" dirty="0">
                <a:latin typeface="+mj-lt"/>
                <a:sym typeface="Symbol"/>
              </a:rPr>
              <a:t> </a:t>
            </a:r>
            <a:r>
              <a:rPr lang="sk-SK" dirty="0" err="1" smtClean="0">
                <a:latin typeface="+mj-lt"/>
                <a:sym typeface="Symbol"/>
              </a:rPr>
              <a:t>Inform</a:t>
            </a:r>
            <a:r>
              <a:rPr lang="en-US" i="1" dirty="0" err="1" smtClean="0">
                <a:latin typeface="+mj-lt"/>
              </a:rPr>
              <a:t>ation</a:t>
            </a:r>
            <a:r>
              <a:rPr lang="en-US" i="1" dirty="0" smtClean="0">
                <a:latin typeface="+mj-lt"/>
              </a:rPr>
              <a:t> exchange mechanism </a:t>
            </a:r>
            <a:r>
              <a:rPr lang="en-US" i="1" dirty="0">
                <a:latin typeface="+mj-lt"/>
              </a:rPr>
              <a:t>with regard to </a:t>
            </a:r>
            <a:r>
              <a:rPr lang="en-US" b="1" i="1" dirty="0">
                <a:latin typeface="+mj-lt"/>
              </a:rPr>
              <a:t>intergovernmental agreements</a:t>
            </a:r>
            <a:r>
              <a:rPr lang="en-US" i="1" dirty="0">
                <a:latin typeface="+mj-lt"/>
              </a:rPr>
              <a:t> between Member States and third countries in the field of energy</a:t>
            </a:r>
          </a:p>
          <a:p>
            <a:endParaRPr lang="en-GB" i="1" dirty="0">
              <a:latin typeface="+mj-lt"/>
            </a:endParaRPr>
          </a:p>
          <a:p>
            <a:r>
              <a:rPr lang="en-AU" sz="1800" b="1" dirty="0">
                <a:solidFill>
                  <a:srgbClr val="0A9A37"/>
                </a:solidFill>
                <a:latin typeface="+mj-lt"/>
                <a:sym typeface="Symbol"/>
              </a:rPr>
              <a:t></a:t>
            </a:r>
            <a:r>
              <a:rPr lang="en-AU" sz="1800" i="1" dirty="0" smtClean="0">
                <a:latin typeface="+mj-lt"/>
                <a:sym typeface="Symbol"/>
              </a:rPr>
              <a:t> </a:t>
            </a:r>
            <a:r>
              <a:rPr lang="en-US" i="1" dirty="0">
                <a:solidFill>
                  <a:srgbClr val="003399"/>
                </a:solidFill>
                <a:latin typeface="+mj-lt"/>
              </a:rPr>
              <a:t>EU strategy for </a:t>
            </a:r>
            <a:r>
              <a:rPr lang="en-US" b="1" i="1" dirty="0">
                <a:latin typeface="+mj-lt"/>
              </a:rPr>
              <a:t>Heating and</a:t>
            </a:r>
            <a:r>
              <a:rPr lang="en-GB" b="1" i="1" dirty="0">
                <a:latin typeface="+mj-lt"/>
              </a:rPr>
              <a:t> </a:t>
            </a:r>
            <a:r>
              <a:rPr lang="en-US" b="1" i="1" dirty="0" smtClean="0">
                <a:latin typeface="+mj-lt"/>
              </a:rPr>
              <a:t>Cooling</a:t>
            </a:r>
            <a:endParaRPr lang="en-US" b="1" i="1" dirty="0">
              <a:latin typeface="+mj-lt"/>
            </a:endParaRPr>
          </a:p>
        </p:txBody>
      </p:sp>
      <p:sp>
        <p:nvSpPr>
          <p:cNvPr id="19" name="Content Placeholder 4"/>
          <p:cNvSpPr>
            <a:spLocks noGrp="1"/>
          </p:cNvSpPr>
          <p:nvPr>
            <p:ph sz="half" idx="1"/>
          </p:nvPr>
        </p:nvSpPr>
        <p:spPr>
          <a:xfrm>
            <a:off x="4427984" y="1556792"/>
            <a:ext cx="4608512" cy="3312368"/>
          </a:xfrm>
        </p:spPr>
        <p:txBody>
          <a:bodyPr/>
          <a:lstStyle/>
          <a:p>
            <a:pPr marL="0" indent="0" algn="ctr">
              <a:buNone/>
            </a:pPr>
            <a:r>
              <a:rPr lang="en-AU" sz="1200" b="1" dirty="0" smtClean="0">
                <a:solidFill>
                  <a:srgbClr val="0A9A37"/>
                </a:solidFill>
                <a:latin typeface="+mj-lt"/>
              </a:rPr>
              <a:t>8 LEGISLATIVE PROPOSALS DELIVERED </a:t>
            </a:r>
            <a:r>
              <a:rPr lang="sk-SK" sz="1200" b="1" dirty="0" smtClean="0">
                <a:solidFill>
                  <a:srgbClr val="0A9A37"/>
                </a:solidFill>
                <a:latin typeface="+mj-lt"/>
              </a:rPr>
              <a:t>THIS WEEK</a:t>
            </a:r>
            <a:r>
              <a:rPr lang="en-AU" sz="1200" b="1" dirty="0" smtClean="0">
                <a:solidFill>
                  <a:srgbClr val="0A9A37"/>
                </a:solidFill>
                <a:latin typeface="+mj-lt"/>
              </a:rPr>
              <a:t> </a:t>
            </a:r>
          </a:p>
          <a:p>
            <a:pPr marL="0" indent="0" algn="ctr">
              <a:buNone/>
            </a:pPr>
            <a:endParaRPr lang="en-GB" sz="1200" b="1" dirty="0">
              <a:solidFill>
                <a:srgbClr val="0A9A37"/>
              </a:solidFill>
              <a:latin typeface="+mj-lt"/>
            </a:endParaRPr>
          </a:p>
          <a:p>
            <a:pPr lvl="0">
              <a:spcBef>
                <a:spcPts val="0"/>
              </a:spcBef>
            </a:pPr>
            <a:r>
              <a:rPr lang="en-AU" sz="1600" b="1" dirty="0" smtClean="0">
                <a:solidFill>
                  <a:srgbClr val="0A9A37"/>
                </a:solidFill>
                <a:latin typeface="+mj-lt"/>
                <a:sym typeface="Symbol"/>
              </a:rPr>
              <a:t></a:t>
            </a:r>
            <a:r>
              <a:rPr lang="en-AU" sz="1600" dirty="0" smtClean="0">
                <a:latin typeface="+mj-lt"/>
                <a:sym typeface="Symbol"/>
              </a:rPr>
              <a:t> </a:t>
            </a:r>
            <a:r>
              <a:rPr lang="en-AU" sz="1200" dirty="0" smtClean="0">
                <a:latin typeface="+mj-lt"/>
                <a:sym typeface="Symbol"/>
              </a:rPr>
              <a:t> </a:t>
            </a:r>
            <a:r>
              <a:rPr lang="sk-SK" sz="1200" dirty="0" err="1" smtClean="0">
                <a:latin typeface="+mj-lt"/>
                <a:sym typeface="Symbol"/>
              </a:rPr>
              <a:t>Energy</a:t>
            </a:r>
            <a:r>
              <a:rPr lang="sk-SK" sz="1200" dirty="0" smtClean="0">
                <a:latin typeface="+mj-lt"/>
                <a:sym typeface="Symbol"/>
              </a:rPr>
              <a:t> </a:t>
            </a:r>
            <a:r>
              <a:rPr lang="sk-SK" sz="1200" dirty="0" err="1" smtClean="0">
                <a:latin typeface="+mj-lt"/>
                <a:sym typeface="Symbol"/>
              </a:rPr>
              <a:t>Union</a:t>
            </a:r>
            <a:r>
              <a:rPr lang="sk-SK" sz="1200" dirty="0" smtClean="0">
                <a:latin typeface="+mj-lt"/>
                <a:sym typeface="Symbol"/>
              </a:rPr>
              <a:t> </a:t>
            </a:r>
            <a:r>
              <a:rPr lang="sk-SK" sz="1200" b="1" dirty="0" err="1" smtClean="0">
                <a:latin typeface="+mj-lt"/>
                <a:sym typeface="Symbol"/>
              </a:rPr>
              <a:t>Governance</a:t>
            </a:r>
            <a:r>
              <a:rPr lang="sk-SK" sz="1200" b="1" dirty="0" smtClean="0">
                <a:latin typeface="+mj-lt"/>
                <a:sym typeface="Symbol"/>
              </a:rPr>
              <a:t> </a:t>
            </a:r>
            <a:r>
              <a:rPr lang="sk-SK" sz="1200" b="1" dirty="0" err="1" smtClean="0">
                <a:latin typeface="+mj-lt"/>
                <a:sym typeface="Symbol"/>
              </a:rPr>
              <a:t>Regulation</a:t>
            </a:r>
            <a:r>
              <a:rPr lang="en-AU" sz="1200" b="1" dirty="0" smtClean="0">
                <a:latin typeface="+mj-lt"/>
              </a:rPr>
              <a:t> </a:t>
            </a:r>
            <a:endParaRPr lang="en-AU" sz="1200" b="1" dirty="0">
              <a:latin typeface="+mj-lt"/>
            </a:endParaRPr>
          </a:p>
          <a:p>
            <a:pPr lvl="0">
              <a:spcBef>
                <a:spcPts val="0"/>
              </a:spcBef>
            </a:pPr>
            <a:endParaRPr lang="en-GB" sz="1200" dirty="0">
              <a:latin typeface="+mj-lt"/>
            </a:endParaRPr>
          </a:p>
          <a:p>
            <a:pPr lvl="0">
              <a:spcBef>
                <a:spcPts val="0"/>
              </a:spcBef>
            </a:pPr>
            <a:r>
              <a:rPr lang="en-AU" sz="1800" b="1" dirty="0" smtClean="0">
                <a:solidFill>
                  <a:srgbClr val="0A9A37"/>
                </a:solidFill>
                <a:latin typeface="+mj-lt"/>
                <a:sym typeface="Symbol"/>
              </a:rPr>
              <a:t></a:t>
            </a:r>
            <a:r>
              <a:rPr lang="en-AU" sz="1800" dirty="0" smtClean="0">
                <a:latin typeface="+mj-lt"/>
                <a:sym typeface="Symbol"/>
              </a:rPr>
              <a:t>  </a:t>
            </a:r>
            <a:r>
              <a:rPr lang="en-AU" sz="1200" dirty="0">
                <a:latin typeface="+mj-lt"/>
                <a:sym typeface="Symbol"/>
              </a:rPr>
              <a:t>R</a:t>
            </a:r>
            <a:r>
              <a:rPr lang="en-AU" sz="1200" dirty="0" smtClean="0">
                <a:latin typeface="+mj-lt"/>
              </a:rPr>
              <a:t>ecast </a:t>
            </a:r>
            <a:r>
              <a:rPr lang="en-AU" sz="1200" b="1" dirty="0">
                <a:latin typeface="+mj-lt"/>
              </a:rPr>
              <a:t>Electricity Market </a:t>
            </a:r>
            <a:r>
              <a:rPr lang="en-AU" sz="1200" dirty="0" smtClean="0">
                <a:latin typeface="+mj-lt"/>
              </a:rPr>
              <a:t>Regulation</a:t>
            </a:r>
            <a:endParaRPr lang="en-GB" sz="1200" dirty="0">
              <a:latin typeface="+mj-lt"/>
            </a:endParaRPr>
          </a:p>
          <a:p>
            <a:pPr lvl="0">
              <a:spcBef>
                <a:spcPts val="0"/>
              </a:spcBef>
            </a:pPr>
            <a:endParaRPr lang="en-AU" sz="1600" dirty="0">
              <a:latin typeface="+mj-lt"/>
            </a:endParaRPr>
          </a:p>
          <a:p>
            <a:pPr lvl="0">
              <a:spcBef>
                <a:spcPts val="0"/>
              </a:spcBef>
            </a:pPr>
            <a:r>
              <a:rPr lang="en-AU" sz="1600" b="1" dirty="0" smtClean="0">
                <a:solidFill>
                  <a:srgbClr val="0A9A37"/>
                </a:solidFill>
                <a:latin typeface="+mj-lt"/>
                <a:sym typeface="Symbol"/>
              </a:rPr>
              <a:t> </a:t>
            </a:r>
            <a:r>
              <a:rPr lang="en-AU" sz="1600" dirty="0" smtClean="0">
                <a:latin typeface="+mj-lt"/>
                <a:sym typeface="Symbol"/>
              </a:rPr>
              <a:t> </a:t>
            </a:r>
            <a:r>
              <a:rPr lang="en-AU" sz="1200" dirty="0">
                <a:latin typeface="+mj-lt"/>
                <a:sym typeface="Symbol"/>
              </a:rPr>
              <a:t>R</a:t>
            </a:r>
            <a:r>
              <a:rPr lang="en-AU" sz="1200" dirty="0" smtClean="0">
                <a:latin typeface="+mj-lt"/>
              </a:rPr>
              <a:t>ecast </a:t>
            </a:r>
            <a:r>
              <a:rPr lang="en-AU" sz="1200" b="1" dirty="0">
                <a:latin typeface="+mj-lt"/>
              </a:rPr>
              <a:t>Electricity Market Directive </a:t>
            </a:r>
            <a:endParaRPr lang="en-AU" sz="1200" b="1" dirty="0" smtClean="0">
              <a:latin typeface="+mj-lt"/>
            </a:endParaRPr>
          </a:p>
          <a:p>
            <a:pPr lvl="0">
              <a:spcBef>
                <a:spcPts val="0"/>
              </a:spcBef>
            </a:pPr>
            <a:endParaRPr lang="en-GB" sz="1600" dirty="0">
              <a:latin typeface="+mj-lt"/>
            </a:endParaRPr>
          </a:p>
          <a:p>
            <a:pPr lvl="0">
              <a:spcBef>
                <a:spcPts val="0"/>
              </a:spcBef>
            </a:pPr>
            <a:r>
              <a:rPr lang="en-AU" sz="1600" b="1" dirty="0" smtClean="0">
                <a:solidFill>
                  <a:srgbClr val="0A9A37"/>
                </a:solidFill>
                <a:latin typeface="+mj-lt"/>
                <a:sym typeface="Symbol"/>
              </a:rPr>
              <a:t></a:t>
            </a:r>
            <a:r>
              <a:rPr lang="en-AU" sz="1600" dirty="0" smtClean="0">
                <a:latin typeface="+mj-lt"/>
                <a:sym typeface="Symbol"/>
              </a:rPr>
              <a:t>  </a:t>
            </a:r>
            <a:r>
              <a:rPr lang="en-AU" sz="1200" dirty="0" smtClean="0">
                <a:latin typeface="+mj-lt"/>
              </a:rPr>
              <a:t>Regulation </a:t>
            </a:r>
            <a:r>
              <a:rPr lang="en-AU" sz="1200" b="1" dirty="0">
                <a:latin typeface="+mj-lt"/>
              </a:rPr>
              <a:t>on Risk-preparedness </a:t>
            </a:r>
            <a:r>
              <a:rPr lang="en-AU" sz="1200" dirty="0">
                <a:latin typeface="+mj-lt"/>
              </a:rPr>
              <a:t>in the electricity sector </a:t>
            </a:r>
            <a:endParaRPr lang="en-AU" sz="1200" dirty="0" smtClean="0">
              <a:latin typeface="+mj-lt"/>
            </a:endParaRPr>
          </a:p>
          <a:p>
            <a:pPr lvl="0">
              <a:spcBef>
                <a:spcPts val="0"/>
              </a:spcBef>
            </a:pPr>
            <a:endParaRPr lang="en-GB" sz="1200" dirty="0">
              <a:latin typeface="+mj-lt"/>
            </a:endParaRPr>
          </a:p>
          <a:p>
            <a:pPr lvl="0">
              <a:spcBef>
                <a:spcPts val="0"/>
              </a:spcBef>
            </a:pPr>
            <a:r>
              <a:rPr lang="en-AU" sz="1600" b="1" dirty="0" smtClean="0">
                <a:solidFill>
                  <a:srgbClr val="0A9A37"/>
                </a:solidFill>
                <a:latin typeface="+mj-lt"/>
                <a:sym typeface="Symbol"/>
              </a:rPr>
              <a:t></a:t>
            </a:r>
            <a:r>
              <a:rPr lang="en-AU" sz="1600" dirty="0" smtClean="0">
                <a:latin typeface="+mj-lt"/>
                <a:sym typeface="Symbol"/>
              </a:rPr>
              <a:t>  </a:t>
            </a:r>
            <a:r>
              <a:rPr lang="en-AU" sz="1200" dirty="0" smtClean="0">
                <a:latin typeface="+mj-lt"/>
              </a:rPr>
              <a:t>Recast </a:t>
            </a:r>
            <a:r>
              <a:rPr lang="en-AU" sz="1200" dirty="0">
                <a:latin typeface="+mj-lt"/>
              </a:rPr>
              <a:t>Directive on the promotion of the use of energy from </a:t>
            </a:r>
            <a:r>
              <a:rPr lang="en-AU" sz="1200" b="1" dirty="0">
                <a:latin typeface="+mj-lt"/>
              </a:rPr>
              <a:t>renewable </a:t>
            </a:r>
            <a:r>
              <a:rPr lang="en-AU" sz="1200" b="1" dirty="0" smtClean="0">
                <a:latin typeface="+mj-lt"/>
              </a:rPr>
              <a:t>sources</a:t>
            </a:r>
          </a:p>
          <a:p>
            <a:pPr lvl="0">
              <a:spcBef>
                <a:spcPts val="0"/>
              </a:spcBef>
            </a:pPr>
            <a:endParaRPr lang="en-GB" sz="1200" dirty="0">
              <a:latin typeface="+mj-lt"/>
            </a:endParaRPr>
          </a:p>
          <a:p>
            <a:pPr lvl="0">
              <a:spcBef>
                <a:spcPts val="0"/>
              </a:spcBef>
            </a:pPr>
            <a:r>
              <a:rPr lang="en-AU" sz="1600" b="1" dirty="0" smtClean="0">
                <a:solidFill>
                  <a:srgbClr val="0A9A37"/>
                </a:solidFill>
                <a:latin typeface="+mj-lt"/>
                <a:sym typeface="Symbol"/>
              </a:rPr>
              <a:t></a:t>
            </a:r>
            <a:r>
              <a:rPr lang="en-AU" sz="1600" dirty="0" smtClean="0">
                <a:latin typeface="+mj-lt"/>
                <a:sym typeface="Symbol"/>
              </a:rPr>
              <a:t> </a:t>
            </a:r>
            <a:r>
              <a:rPr lang="en-AU" sz="1200" dirty="0" smtClean="0">
                <a:latin typeface="+mj-lt"/>
                <a:sym typeface="Symbol"/>
              </a:rPr>
              <a:t> R</a:t>
            </a:r>
            <a:r>
              <a:rPr lang="en-AU" sz="1200" dirty="0" smtClean="0">
                <a:latin typeface="+mj-lt"/>
              </a:rPr>
              <a:t>ecast </a:t>
            </a:r>
            <a:r>
              <a:rPr lang="en-AU" sz="1200" b="1" dirty="0" smtClean="0">
                <a:latin typeface="+mj-lt"/>
              </a:rPr>
              <a:t>Energy Efficiency </a:t>
            </a:r>
            <a:r>
              <a:rPr lang="en-AU" sz="1200" dirty="0" smtClean="0">
                <a:latin typeface="+mj-lt"/>
              </a:rPr>
              <a:t>Directive </a:t>
            </a:r>
            <a:endParaRPr lang="sk-SK" sz="1200" dirty="0">
              <a:latin typeface="+mj-lt"/>
            </a:endParaRPr>
          </a:p>
          <a:p>
            <a:pPr lvl="0">
              <a:spcBef>
                <a:spcPts val="0"/>
              </a:spcBef>
            </a:pPr>
            <a:endParaRPr lang="en-AU" sz="800" dirty="0" smtClean="0">
              <a:latin typeface="+mj-lt"/>
            </a:endParaRPr>
          </a:p>
          <a:p>
            <a:pPr lvl="0">
              <a:spcBef>
                <a:spcPts val="0"/>
              </a:spcBef>
            </a:pPr>
            <a:r>
              <a:rPr lang="en-AU" sz="1600" b="1" dirty="0" smtClean="0">
                <a:solidFill>
                  <a:srgbClr val="0A9A37"/>
                </a:solidFill>
                <a:latin typeface="+mj-lt"/>
                <a:sym typeface="Symbol"/>
              </a:rPr>
              <a:t></a:t>
            </a:r>
            <a:r>
              <a:rPr lang="en-AU" sz="1600" dirty="0" smtClean="0">
                <a:latin typeface="+mj-lt"/>
                <a:sym typeface="Symbol"/>
              </a:rPr>
              <a:t>  </a:t>
            </a:r>
            <a:r>
              <a:rPr lang="en-AU" sz="1200" dirty="0">
                <a:latin typeface="+mj-lt"/>
                <a:sym typeface="Symbol"/>
              </a:rPr>
              <a:t>R</a:t>
            </a:r>
            <a:r>
              <a:rPr lang="en-AU" sz="1200" dirty="0" smtClean="0">
                <a:latin typeface="+mj-lt"/>
              </a:rPr>
              <a:t>ecast </a:t>
            </a:r>
            <a:r>
              <a:rPr lang="en-AU" sz="1200" b="1" dirty="0">
                <a:latin typeface="+mj-lt"/>
              </a:rPr>
              <a:t>Energy Performance of Buildings </a:t>
            </a:r>
            <a:r>
              <a:rPr lang="en-AU" sz="1200" dirty="0" smtClean="0">
                <a:latin typeface="+mj-lt"/>
              </a:rPr>
              <a:t>Directive</a:t>
            </a:r>
            <a:endParaRPr lang="sk-SK" sz="1200" dirty="0" smtClean="0">
              <a:latin typeface="+mj-lt"/>
            </a:endParaRPr>
          </a:p>
          <a:p>
            <a:pPr lvl="0">
              <a:spcBef>
                <a:spcPts val="0"/>
              </a:spcBef>
            </a:pPr>
            <a:endParaRPr lang="sk-SK" sz="1200" dirty="0" smtClean="0">
              <a:latin typeface="+mj-lt"/>
            </a:endParaRPr>
          </a:p>
          <a:p>
            <a:pPr>
              <a:spcBef>
                <a:spcPts val="0"/>
              </a:spcBef>
            </a:pPr>
            <a:r>
              <a:rPr lang="en-AU" sz="1600" b="1" dirty="0">
                <a:solidFill>
                  <a:srgbClr val="0A9A37"/>
                </a:solidFill>
                <a:sym typeface="Symbol"/>
              </a:rPr>
              <a:t></a:t>
            </a:r>
            <a:r>
              <a:rPr lang="en-AU" sz="1600" dirty="0">
                <a:sym typeface="Symbol"/>
              </a:rPr>
              <a:t>  </a:t>
            </a:r>
            <a:r>
              <a:rPr lang="sk-SK" sz="1200" dirty="0" err="1" smtClean="0">
                <a:sym typeface="Symbol"/>
              </a:rPr>
              <a:t>Recast</a:t>
            </a:r>
            <a:r>
              <a:rPr lang="sk-SK" sz="1200" dirty="0" smtClean="0">
                <a:sym typeface="Symbol"/>
              </a:rPr>
              <a:t> R</a:t>
            </a:r>
            <a:r>
              <a:rPr lang="en-AU" sz="1200" dirty="0" err="1" smtClean="0"/>
              <a:t>egulation</a:t>
            </a:r>
            <a:r>
              <a:rPr lang="en-AU" sz="1200" dirty="0" smtClean="0"/>
              <a:t> </a:t>
            </a:r>
            <a:r>
              <a:rPr lang="en-AU" sz="1200" dirty="0"/>
              <a:t>establishing </a:t>
            </a:r>
            <a:r>
              <a:rPr lang="sk-SK" sz="1200" b="1" dirty="0"/>
              <a:t>ACER</a:t>
            </a:r>
            <a:r>
              <a:rPr lang="en-AU" sz="1200" b="1" dirty="0"/>
              <a:t> </a:t>
            </a:r>
            <a:r>
              <a:rPr lang="en-AU" sz="1200" dirty="0"/>
              <a:t> </a:t>
            </a:r>
            <a:endParaRPr lang="en-GB" sz="1200" dirty="0"/>
          </a:p>
          <a:p>
            <a:pPr lvl="0">
              <a:spcBef>
                <a:spcPts val="0"/>
              </a:spcBef>
            </a:pPr>
            <a:endParaRPr lang="en-AU" sz="1200" dirty="0" smtClean="0">
              <a:latin typeface="+mj-lt"/>
            </a:endParaRPr>
          </a:p>
          <a:p>
            <a:pPr marL="0" indent="0">
              <a:spcBef>
                <a:spcPts val="0"/>
              </a:spcBef>
              <a:buNone/>
            </a:pPr>
            <a:endParaRPr lang="en-GB" dirty="0"/>
          </a:p>
        </p:txBody>
      </p:sp>
    </p:spTree>
    <p:extLst>
      <p:ext uri="{BB962C8B-B14F-4D97-AF65-F5344CB8AC3E}">
        <p14:creationId xmlns:p14="http://schemas.microsoft.com/office/powerpoint/2010/main" val="3942162225"/>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bwMode="auto">
          <a:xfrm>
            <a:off x="323528" y="2206654"/>
            <a:ext cx="2880000" cy="2880000"/>
          </a:xfrm>
          <a:prstGeom prst="ellipse">
            <a:avLst/>
          </a:prstGeom>
          <a:solidFill>
            <a:schemeClr val="accent3">
              <a:alpha val="10000"/>
            </a:schemeClr>
          </a:solidFill>
          <a:ln>
            <a:noFill/>
          </a:ln>
          <a:effectLst/>
          <a:extLst/>
        </p:spPr>
        <p:txBody>
          <a:bodyPr vert="horz" wrap="square" lIns="91440" tIns="45720" rIns="91440" bIns="45720" numCol="1" rtlCol="0" anchor="ctr" anchorCtr="0" compatLnSpc="1">
            <a:prstTxWarp prst="textNoShape">
              <a:avLst/>
            </a:prstTxWarp>
          </a:bodyPr>
          <a:lstStyle/>
          <a:p>
            <a:pPr lvl="1"/>
            <a:endParaRPr lang="en-GB" sz="1100" dirty="0"/>
          </a:p>
        </p:txBody>
      </p:sp>
      <p:sp>
        <p:nvSpPr>
          <p:cNvPr id="33" name="Oval 32"/>
          <p:cNvSpPr/>
          <p:nvPr/>
        </p:nvSpPr>
        <p:spPr bwMode="auto">
          <a:xfrm>
            <a:off x="6029446" y="2206654"/>
            <a:ext cx="2880000" cy="2880000"/>
          </a:xfrm>
          <a:prstGeom prst="ellipse">
            <a:avLst/>
          </a:prstGeom>
          <a:solidFill>
            <a:schemeClr val="accent3">
              <a:alpha val="10000"/>
            </a:schemeClr>
          </a:solidFill>
          <a:ln>
            <a:noFill/>
          </a:ln>
          <a:effectLst/>
          <a:extLst/>
        </p:spPr>
        <p:txBody>
          <a:bodyPr vert="horz" wrap="square" lIns="91440" tIns="45720" rIns="91440" bIns="45720" numCol="1" rtlCol="0" anchor="ctr" anchorCtr="0" compatLnSpc="1">
            <a:prstTxWarp prst="textNoShape">
              <a:avLst/>
            </a:prstTxWarp>
          </a:bodyPr>
          <a:lstStyle/>
          <a:p>
            <a:pPr lvl="1"/>
            <a:endParaRPr lang="en-GB" sz="1100" dirty="0"/>
          </a:p>
        </p:txBody>
      </p:sp>
      <p:sp>
        <p:nvSpPr>
          <p:cNvPr id="32" name="Oval 31"/>
          <p:cNvSpPr/>
          <p:nvPr/>
        </p:nvSpPr>
        <p:spPr bwMode="auto">
          <a:xfrm>
            <a:off x="3131840" y="3356992"/>
            <a:ext cx="2880000" cy="2880000"/>
          </a:xfrm>
          <a:prstGeom prst="ellipse">
            <a:avLst/>
          </a:prstGeom>
          <a:solidFill>
            <a:schemeClr val="accent3">
              <a:alpha val="10000"/>
            </a:schemeClr>
          </a:solidFill>
          <a:ln>
            <a:noFill/>
          </a:ln>
          <a:effectLst/>
          <a:extLst/>
        </p:spPr>
        <p:txBody>
          <a:bodyPr vert="horz" wrap="square" lIns="91440" tIns="45720" rIns="91440" bIns="45720" numCol="1" rtlCol="0" anchor="ctr" anchorCtr="0" compatLnSpc="1">
            <a:prstTxWarp prst="textNoShape">
              <a:avLst/>
            </a:prstTxWarp>
          </a:bodyPr>
          <a:lstStyle/>
          <a:p>
            <a:pPr lvl="1"/>
            <a:endParaRPr lang="en-GB" dirty="0" smtClean="0"/>
          </a:p>
          <a:p>
            <a:pPr lvl="1"/>
            <a:endParaRPr lang="en-GB" dirty="0"/>
          </a:p>
          <a:p>
            <a:pPr lvl="1"/>
            <a:endParaRPr lang="en-GB" dirty="0" smtClean="0"/>
          </a:p>
          <a:p>
            <a:pPr lvl="1"/>
            <a:endParaRPr lang="en-GB" dirty="0"/>
          </a:p>
          <a:p>
            <a:pPr lvl="1"/>
            <a:endParaRPr lang="en-GB" dirty="0" smtClean="0"/>
          </a:p>
          <a:p>
            <a:pPr lvl="1"/>
            <a:endParaRPr lang="en-GB" dirty="0"/>
          </a:p>
          <a:p>
            <a:pPr lvl="1"/>
            <a:endParaRPr lang="en-GB" dirty="0" smtClean="0"/>
          </a:p>
          <a:p>
            <a:pPr lvl="1"/>
            <a:endParaRPr lang="en-GB" dirty="0"/>
          </a:p>
          <a:p>
            <a:pPr lvl="1"/>
            <a:endParaRPr lang="en-GB" dirty="0" smtClean="0"/>
          </a:p>
        </p:txBody>
      </p:sp>
      <p:sp>
        <p:nvSpPr>
          <p:cNvPr id="20" name="TextBox 19"/>
          <p:cNvSpPr txBox="1"/>
          <p:nvPr/>
        </p:nvSpPr>
        <p:spPr>
          <a:xfrm>
            <a:off x="323528" y="971436"/>
            <a:ext cx="8568952" cy="461665"/>
          </a:xfrm>
          <a:prstGeom prst="rect">
            <a:avLst/>
          </a:prstGeom>
          <a:noFill/>
        </p:spPr>
        <p:txBody>
          <a:bodyPr wrap="square" rtlCol="0">
            <a:spAutoFit/>
          </a:bodyPr>
          <a:lstStyle/>
          <a:p>
            <a:pPr algn="ctr"/>
            <a:r>
              <a:rPr lang="sk-SK" sz="2400" b="1" dirty="0" err="1" smtClean="0">
                <a:solidFill>
                  <a:srgbClr val="00B050"/>
                </a:solidFill>
                <a:latin typeface="Arial" panose="020B0604020202020204" pitchFamily="34" charset="0"/>
                <a:cs typeface="Arial" panose="020B0604020202020204" pitchFamily="34" charset="0"/>
              </a:rPr>
              <a:t>Goals</a:t>
            </a:r>
            <a:r>
              <a:rPr lang="sk-SK" sz="2400" b="1" dirty="0" smtClean="0">
                <a:solidFill>
                  <a:srgbClr val="00B050"/>
                </a:solidFill>
                <a:latin typeface="Arial" panose="020B0604020202020204" pitchFamily="34" charset="0"/>
                <a:cs typeface="Arial" panose="020B0604020202020204" pitchFamily="34" charset="0"/>
              </a:rPr>
              <a:t> </a:t>
            </a:r>
            <a:r>
              <a:rPr lang="sk-SK" sz="2400" b="1" dirty="0" err="1" smtClean="0">
                <a:solidFill>
                  <a:srgbClr val="00B050"/>
                </a:solidFill>
                <a:latin typeface="Arial" panose="020B0604020202020204" pitchFamily="34" charset="0"/>
                <a:cs typeface="Arial" panose="020B0604020202020204" pitchFamily="34" charset="0"/>
              </a:rPr>
              <a:t>of</a:t>
            </a:r>
            <a:r>
              <a:rPr lang="sk-SK" sz="2400" b="1" dirty="0" smtClean="0">
                <a:solidFill>
                  <a:srgbClr val="00B050"/>
                </a:solidFill>
                <a:latin typeface="Arial" panose="020B0604020202020204" pitchFamily="34" charset="0"/>
                <a:cs typeface="Arial" panose="020B0604020202020204" pitchFamily="34" charset="0"/>
              </a:rPr>
              <a:t> </a:t>
            </a:r>
            <a:r>
              <a:rPr lang="sk-SK" sz="2400" b="1" dirty="0" err="1" smtClean="0">
                <a:solidFill>
                  <a:srgbClr val="00B050"/>
                </a:solidFill>
                <a:latin typeface="Arial" panose="020B0604020202020204" pitchFamily="34" charset="0"/>
                <a:cs typeface="Arial" panose="020B0604020202020204" pitchFamily="34" charset="0"/>
              </a:rPr>
              <a:t>the</a:t>
            </a:r>
            <a:r>
              <a:rPr lang="sk-SK" sz="2400" b="1" dirty="0" smtClean="0">
                <a:solidFill>
                  <a:srgbClr val="00B050"/>
                </a:solidFill>
                <a:latin typeface="Arial" panose="020B0604020202020204" pitchFamily="34" charset="0"/>
                <a:cs typeface="Arial" panose="020B0604020202020204" pitchFamily="34" charset="0"/>
              </a:rPr>
              <a:t> New </a:t>
            </a:r>
            <a:r>
              <a:rPr lang="sk-SK" sz="2400" b="1" dirty="0" err="1" smtClean="0">
                <a:solidFill>
                  <a:srgbClr val="00B050"/>
                </a:solidFill>
                <a:latin typeface="Arial" panose="020B0604020202020204" pitchFamily="34" charset="0"/>
                <a:cs typeface="Arial" panose="020B0604020202020204" pitchFamily="34" charset="0"/>
              </a:rPr>
              <a:t>Package</a:t>
            </a:r>
            <a:endParaRPr lang="en-GB" sz="2400" b="1" dirty="0">
              <a:solidFill>
                <a:schemeClr val="bg2"/>
              </a:solidFill>
              <a:latin typeface="Arial" panose="020B0604020202020204" pitchFamily="34" charset="0"/>
              <a:cs typeface="Arial" panose="020B0604020202020204" pitchFamily="34" charset="0"/>
            </a:endParaRPr>
          </a:p>
        </p:txBody>
      </p:sp>
      <p:sp>
        <p:nvSpPr>
          <p:cNvPr id="22" name="TextBox 21"/>
          <p:cNvSpPr txBox="1"/>
          <p:nvPr/>
        </p:nvSpPr>
        <p:spPr>
          <a:xfrm>
            <a:off x="251520" y="1628800"/>
            <a:ext cx="8640960" cy="276999"/>
          </a:xfrm>
          <a:prstGeom prst="rect">
            <a:avLst/>
          </a:prstGeom>
          <a:solidFill>
            <a:schemeClr val="accent1"/>
          </a:solidFill>
        </p:spPr>
        <p:txBody>
          <a:bodyPr wrap="square" rtlCol="0">
            <a:spAutoFit/>
          </a:bodyPr>
          <a:lstStyle/>
          <a:p>
            <a:pPr algn="ctr"/>
            <a:r>
              <a:rPr lang="en-GB" b="1" dirty="0" smtClean="0">
                <a:solidFill>
                  <a:schemeClr val="bg1"/>
                </a:solidFill>
                <a:latin typeface="Arial" panose="020B0604020202020204" pitchFamily="34" charset="0"/>
                <a:cs typeface="Arial" panose="020B0604020202020204" pitchFamily="34" charset="0"/>
              </a:rPr>
              <a:t>CREATING JOBS </a:t>
            </a:r>
            <a:r>
              <a:rPr lang="en-GB" b="1" dirty="0">
                <a:solidFill>
                  <a:schemeClr val="bg1"/>
                </a:solidFill>
                <a:latin typeface="Arial" panose="020B0604020202020204" pitchFamily="34" charset="0"/>
                <a:cs typeface="Arial" panose="020B0604020202020204" pitchFamily="34" charset="0"/>
              </a:rPr>
              <a:t>&amp; GROWTH, BRINGING DOWN GREENHOUSE GAS EMISSIONS, </a:t>
            </a:r>
            <a:r>
              <a:rPr lang="en-GB" b="1" dirty="0" smtClean="0">
                <a:solidFill>
                  <a:schemeClr val="bg1"/>
                </a:solidFill>
                <a:latin typeface="Arial" panose="020B0604020202020204" pitchFamily="34" charset="0"/>
                <a:cs typeface="Arial" panose="020B0604020202020204" pitchFamily="34" charset="0"/>
              </a:rPr>
              <a:t>SECURING </a:t>
            </a:r>
            <a:r>
              <a:rPr lang="en-GB" b="1" dirty="0">
                <a:solidFill>
                  <a:schemeClr val="bg1"/>
                </a:solidFill>
                <a:latin typeface="Arial" panose="020B0604020202020204" pitchFamily="34" charset="0"/>
                <a:cs typeface="Arial" panose="020B0604020202020204" pitchFamily="34" charset="0"/>
              </a:rPr>
              <a:t>ENERGY SUPPLY</a:t>
            </a:r>
            <a:endParaRPr lang="en-GB" b="1" dirty="0" smtClean="0">
              <a:solidFill>
                <a:schemeClr val="bg1"/>
              </a:solidFill>
              <a:latin typeface="Arial" panose="020B0604020202020204" pitchFamily="34" charset="0"/>
              <a:cs typeface="Arial" panose="020B0604020202020204" pitchFamily="34" charset="0"/>
            </a:endParaRPr>
          </a:p>
        </p:txBody>
      </p:sp>
      <p:pic>
        <p:nvPicPr>
          <p:cNvPr id="28" name="Picture 27"/>
          <p:cNvPicPr>
            <a:picLocks noChangeAspect="1"/>
          </p:cNvPicPr>
          <p:nvPr/>
        </p:nvPicPr>
        <p:blipFill rotWithShape="1">
          <a:blip r:embed="rId3" cstate="print">
            <a:extLst>
              <a:ext uri="{28A0092B-C50C-407E-A947-70E740481C1C}">
                <a14:useLocalDpi xmlns:a14="http://schemas.microsoft.com/office/drawing/2010/main" val="0"/>
              </a:ext>
            </a:extLst>
          </a:blip>
          <a:srcRect r="87162"/>
          <a:stretch/>
        </p:blipFill>
        <p:spPr>
          <a:xfrm>
            <a:off x="827424" y="2322630"/>
            <a:ext cx="1872208" cy="1697801"/>
          </a:xfrm>
          <a:prstGeom prst="rect">
            <a:avLst/>
          </a:prstGeom>
        </p:spPr>
      </p:pic>
      <p:pic>
        <p:nvPicPr>
          <p:cNvPr id="29" name="Picture 28"/>
          <p:cNvPicPr>
            <a:picLocks noChangeAspect="1"/>
          </p:cNvPicPr>
          <p:nvPr/>
        </p:nvPicPr>
        <p:blipFill rotWithShape="1">
          <a:blip r:embed="rId4" cstate="print">
            <a:extLst>
              <a:ext uri="{28A0092B-C50C-407E-A947-70E740481C1C}">
                <a14:useLocalDpi xmlns:a14="http://schemas.microsoft.com/office/drawing/2010/main" val="0"/>
              </a:ext>
            </a:extLst>
          </a:blip>
          <a:srcRect l="11101" t="9063" r="14296" b="11571"/>
          <a:stretch/>
        </p:blipFill>
        <p:spPr>
          <a:xfrm>
            <a:off x="3563889" y="3718122"/>
            <a:ext cx="1520990" cy="1459402"/>
          </a:xfrm>
          <a:prstGeom prst="ellipse">
            <a:avLst/>
          </a:prstGeom>
        </p:spPr>
      </p:pic>
      <p:pic>
        <p:nvPicPr>
          <p:cNvPr id="30" name="Picture 29"/>
          <p:cNvPicPr>
            <a:picLocks noChangeAspect="1"/>
          </p:cNvPicPr>
          <p:nvPr/>
        </p:nvPicPr>
        <p:blipFill rotWithShape="1">
          <a:blip r:embed="rId5" cstate="print">
            <a:duotone>
              <a:prstClr val="black"/>
              <a:schemeClr val="accent1">
                <a:tint val="45000"/>
                <a:satMod val="400000"/>
              </a:schemeClr>
            </a:duotone>
            <a:extLst>
              <a:ext uri="{28A0092B-C50C-407E-A947-70E740481C1C}">
                <a14:useLocalDpi xmlns:a14="http://schemas.microsoft.com/office/drawing/2010/main" val="0"/>
              </a:ext>
            </a:extLst>
          </a:blip>
          <a:srcRect r="81508"/>
          <a:stretch/>
        </p:blipFill>
        <p:spPr>
          <a:xfrm>
            <a:off x="3563889" y="2979761"/>
            <a:ext cx="1845739" cy="1553893"/>
          </a:xfrm>
          <a:prstGeom prst="rect">
            <a:avLst/>
          </a:prstGeom>
        </p:spPr>
      </p:pic>
      <p:pic>
        <p:nvPicPr>
          <p:cNvPr id="31" name="Picture 30"/>
          <p:cNvPicPr>
            <a:picLocks noChangeAspect="1"/>
          </p:cNvPicPr>
          <p:nvPr/>
        </p:nvPicPr>
        <p:blipFill rotWithShape="1">
          <a:blip r:embed="rId6" cstate="print">
            <a:extLst>
              <a:ext uri="{28A0092B-C50C-407E-A947-70E740481C1C}">
                <a14:useLocalDpi xmlns:a14="http://schemas.microsoft.com/office/drawing/2010/main" val="0"/>
              </a:ext>
            </a:extLst>
          </a:blip>
          <a:srcRect l="29668" r="55189" b="48141"/>
          <a:stretch/>
        </p:blipFill>
        <p:spPr>
          <a:xfrm>
            <a:off x="6660232" y="2237653"/>
            <a:ext cx="1843181" cy="1819941"/>
          </a:xfrm>
          <a:prstGeom prst="rect">
            <a:avLst/>
          </a:prstGeom>
        </p:spPr>
      </p:pic>
      <p:sp>
        <p:nvSpPr>
          <p:cNvPr id="11" name="TextBox 10"/>
          <p:cNvSpPr txBox="1"/>
          <p:nvPr/>
        </p:nvSpPr>
        <p:spPr>
          <a:xfrm>
            <a:off x="3094140" y="5193472"/>
            <a:ext cx="2785235" cy="1015663"/>
          </a:xfrm>
          <a:prstGeom prst="rect">
            <a:avLst/>
          </a:prstGeom>
          <a:noFill/>
        </p:spPr>
        <p:txBody>
          <a:bodyPr wrap="square" rtlCol="0">
            <a:spAutoFit/>
          </a:bodyPr>
          <a:lstStyle/>
          <a:p>
            <a:pPr marL="0" lvl="1" algn="ctr"/>
            <a:r>
              <a:rPr lang="en-GB" sz="1600" b="1" dirty="0" smtClean="0"/>
              <a:t>Demonstrating </a:t>
            </a:r>
            <a:r>
              <a:rPr lang="en-GB" sz="1600" b="1" dirty="0"/>
              <a:t>global leadership in renewables </a:t>
            </a:r>
          </a:p>
          <a:p>
            <a:pPr algn="ctr"/>
            <a:endParaRPr lang="en-GB" dirty="0"/>
          </a:p>
        </p:txBody>
      </p:sp>
      <p:sp>
        <p:nvSpPr>
          <p:cNvPr id="34" name="TextBox 33"/>
          <p:cNvSpPr txBox="1"/>
          <p:nvPr/>
        </p:nvSpPr>
        <p:spPr>
          <a:xfrm>
            <a:off x="6804248" y="4034751"/>
            <a:ext cx="1843181" cy="1046440"/>
          </a:xfrm>
          <a:prstGeom prst="rect">
            <a:avLst/>
          </a:prstGeom>
          <a:noFill/>
        </p:spPr>
        <p:txBody>
          <a:bodyPr wrap="square" rtlCol="0">
            <a:spAutoFit/>
          </a:bodyPr>
          <a:lstStyle/>
          <a:p>
            <a:pPr marL="0" lvl="1" algn="ctr"/>
            <a:r>
              <a:rPr lang="en-GB" sz="1600" b="1" dirty="0" smtClean="0"/>
              <a:t>Delivering a fair deal for consumers</a:t>
            </a:r>
            <a:endParaRPr lang="en-GB" sz="1600" b="1" dirty="0"/>
          </a:p>
          <a:p>
            <a:pPr algn="ctr"/>
            <a:endParaRPr lang="en-GB" sz="1400" dirty="0"/>
          </a:p>
        </p:txBody>
      </p:sp>
      <p:sp>
        <p:nvSpPr>
          <p:cNvPr id="35" name="TextBox 34"/>
          <p:cNvSpPr txBox="1"/>
          <p:nvPr/>
        </p:nvSpPr>
        <p:spPr>
          <a:xfrm>
            <a:off x="611560" y="4148933"/>
            <a:ext cx="1872208" cy="1015663"/>
          </a:xfrm>
          <a:prstGeom prst="rect">
            <a:avLst/>
          </a:prstGeom>
          <a:noFill/>
        </p:spPr>
        <p:txBody>
          <a:bodyPr wrap="square" rtlCol="0">
            <a:spAutoFit/>
          </a:bodyPr>
          <a:lstStyle/>
          <a:p>
            <a:pPr marL="0" lvl="1" algn="ctr"/>
            <a:r>
              <a:rPr lang="en-GB" sz="1600" b="1" dirty="0" smtClean="0"/>
              <a:t>Putting energy efficiency first</a:t>
            </a:r>
            <a:endParaRPr lang="en-GB" sz="1600" b="1" dirty="0"/>
          </a:p>
          <a:p>
            <a:pPr algn="ctr"/>
            <a:endParaRPr lang="en-GB" dirty="0"/>
          </a:p>
        </p:txBody>
      </p:sp>
      <p:sp>
        <p:nvSpPr>
          <p:cNvPr id="14" name="Slide Number Placeholder 1"/>
          <p:cNvSpPr txBox="1">
            <a:spLocks/>
          </p:cNvSpPr>
          <p:nvPr/>
        </p:nvSpPr>
        <p:spPr>
          <a:xfrm>
            <a:off x="2654424" y="6381328"/>
            <a:ext cx="2133600" cy="476250"/>
          </a:xfrm>
          <a:prstGeom prst="rect">
            <a:avLst/>
          </a:prstGeom>
        </p:spPr>
        <p:txBody>
          <a:bodyPr/>
          <a:ls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a:lstStyle>
          <a:p>
            <a:pPr algn="r"/>
            <a:fld id="{4FF521FC-31D3-456E-A6F4-3A222E86D25A}" type="slidenum">
              <a:rPr lang="en-GB" altLang="en-US" smtClean="0">
                <a:solidFill>
                  <a:srgbClr val="000000"/>
                </a:solidFill>
              </a:rPr>
              <a:pPr algn="r"/>
              <a:t>4</a:t>
            </a:fld>
            <a:endParaRPr lang="en-GB" altLang="en-US" dirty="0">
              <a:solidFill>
                <a:srgbClr val="000000"/>
              </a:solidFill>
            </a:endParaRPr>
          </a:p>
        </p:txBody>
      </p:sp>
    </p:spTree>
    <p:extLst>
      <p:ext uri="{BB962C8B-B14F-4D97-AF65-F5344CB8AC3E}">
        <p14:creationId xmlns:p14="http://schemas.microsoft.com/office/powerpoint/2010/main" val="16537585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836712"/>
            <a:ext cx="8229600" cy="936625"/>
          </a:xfrm>
        </p:spPr>
        <p:txBody>
          <a:bodyPr/>
          <a:lstStyle/>
          <a:p>
            <a:pPr algn="ctr"/>
            <a:r>
              <a:rPr lang="sk-SK" dirty="0" err="1" smtClean="0">
                <a:solidFill>
                  <a:srgbClr val="00B050"/>
                </a:solidFill>
              </a:rPr>
              <a:t>Energy</a:t>
            </a:r>
            <a:r>
              <a:rPr lang="sk-SK" dirty="0" smtClean="0">
                <a:solidFill>
                  <a:srgbClr val="00B050"/>
                </a:solidFill>
              </a:rPr>
              <a:t> </a:t>
            </a:r>
            <a:r>
              <a:rPr lang="sk-SK" dirty="0" err="1" smtClean="0">
                <a:solidFill>
                  <a:srgbClr val="00B050"/>
                </a:solidFill>
              </a:rPr>
              <a:t>Efficiency</a:t>
            </a:r>
            <a:r>
              <a:rPr lang="sk-SK" dirty="0" smtClean="0">
                <a:solidFill>
                  <a:srgbClr val="00B050"/>
                </a:solidFill>
              </a:rPr>
              <a:t> </a:t>
            </a:r>
            <a:r>
              <a:rPr lang="sk-SK" dirty="0" err="1" smtClean="0">
                <a:solidFill>
                  <a:srgbClr val="00B050"/>
                </a:solidFill>
              </a:rPr>
              <a:t>Sector</a:t>
            </a:r>
            <a:r>
              <a:rPr lang="sk-SK" dirty="0" smtClean="0">
                <a:solidFill>
                  <a:srgbClr val="00B050"/>
                </a:solidFill>
              </a:rPr>
              <a:t> </a:t>
            </a:r>
            <a:r>
              <a:rPr lang="sk-SK" dirty="0" err="1" smtClean="0">
                <a:solidFill>
                  <a:srgbClr val="00B050"/>
                </a:solidFill>
              </a:rPr>
              <a:t>Generates</a:t>
            </a:r>
            <a:r>
              <a:rPr lang="sk-SK" dirty="0" smtClean="0">
                <a:solidFill>
                  <a:srgbClr val="00B050"/>
                </a:solidFill>
              </a:rPr>
              <a:t> </a:t>
            </a:r>
            <a:r>
              <a:rPr lang="sk-SK" dirty="0" err="1" smtClean="0">
                <a:solidFill>
                  <a:srgbClr val="00B050"/>
                </a:solidFill>
              </a:rPr>
              <a:t>Jobs</a:t>
            </a:r>
            <a:r>
              <a:rPr lang="sk-SK" dirty="0" smtClean="0">
                <a:solidFill>
                  <a:srgbClr val="00B050"/>
                </a:solidFill>
              </a:rPr>
              <a:t> and Money</a:t>
            </a:r>
            <a:endParaRPr lang="en-GB" dirty="0">
              <a:solidFill>
                <a:srgbClr val="00B050"/>
              </a:solidFill>
            </a:endParaRPr>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a:xfrm>
            <a:off x="2699792" y="6237312"/>
            <a:ext cx="2133600" cy="476250"/>
          </a:xfrm>
        </p:spPr>
        <p:txBody>
          <a:bodyPr/>
          <a:lstStyle/>
          <a:p>
            <a:fld id="{4FF521FC-31D3-456E-A6F4-3A222E86D25A}" type="slidenum">
              <a:rPr lang="en-GB" altLang="en-US" smtClean="0">
                <a:solidFill>
                  <a:srgbClr val="000000"/>
                </a:solidFill>
              </a:rPr>
              <a:pPr/>
              <a:t>5</a:t>
            </a:fld>
            <a:endParaRPr lang="en-GB" altLang="en-US" dirty="0">
              <a:solidFill>
                <a:srgbClr val="000000"/>
              </a:solidFill>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671" t="45306" r="32388" b="15091"/>
          <a:stretch/>
        </p:blipFill>
        <p:spPr bwMode="auto">
          <a:xfrm>
            <a:off x="893170" y="2492894"/>
            <a:ext cx="7272808" cy="34514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12" y="1916832"/>
            <a:ext cx="8645525"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76214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836712"/>
            <a:ext cx="8229600" cy="936625"/>
          </a:xfrm>
        </p:spPr>
        <p:txBody>
          <a:bodyPr/>
          <a:lstStyle/>
          <a:p>
            <a:pPr algn="ctr"/>
            <a:r>
              <a:rPr lang="sk-SK" dirty="0" err="1" smtClean="0">
                <a:solidFill>
                  <a:srgbClr val="00B050"/>
                </a:solidFill>
              </a:rPr>
              <a:t>Energy</a:t>
            </a:r>
            <a:r>
              <a:rPr lang="sk-SK" dirty="0" smtClean="0">
                <a:solidFill>
                  <a:srgbClr val="00B050"/>
                </a:solidFill>
              </a:rPr>
              <a:t> </a:t>
            </a:r>
            <a:r>
              <a:rPr lang="sk-SK" dirty="0" err="1" smtClean="0">
                <a:solidFill>
                  <a:srgbClr val="00B050"/>
                </a:solidFill>
              </a:rPr>
              <a:t>Efficiency</a:t>
            </a:r>
            <a:r>
              <a:rPr lang="sk-SK" dirty="0" smtClean="0">
                <a:solidFill>
                  <a:srgbClr val="00B050"/>
                </a:solidFill>
              </a:rPr>
              <a:t> in </a:t>
            </a:r>
            <a:r>
              <a:rPr lang="sk-SK" dirty="0" err="1" smtClean="0">
                <a:solidFill>
                  <a:srgbClr val="00B050"/>
                </a:solidFill>
              </a:rPr>
              <a:t>Residential</a:t>
            </a:r>
            <a:r>
              <a:rPr lang="sk-SK" dirty="0" smtClean="0">
                <a:solidFill>
                  <a:srgbClr val="00B050"/>
                </a:solidFill>
              </a:rPr>
              <a:t> </a:t>
            </a:r>
            <a:r>
              <a:rPr lang="sk-SK" dirty="0" err="1" smtClean="0">
                <a:solidFill>
                  <a:srgbClr val="00B050"/>
                </a:solidFill>
              </a:rPr>
              <a:t>Buildings</a:t>
            </a:r>
            <a:r>
              <a:rPr lang="sk-SK" dirty="0" smtClean="0">
                <a:solidFill>
                  <a:srgbClr val="00B050"/>
                </a:solidFill>
              </a:rPr>
              <a:t> </a:t>
            </a:r>
            <a:r>
              <a:rPr lang="sk-SK" dirty="0" err="1" smtClean="0">
                <a:solidFill>
                  <a:srgbClr val="00B050"/>
                </a:solidFill>
              </a:rPr>
              <a:t>in</a:t>
            </a:r>
            <a:r>
              <a:rPr lang="sk-SK" dirty="0" smtClean="0">
                <a:solidFill>
                  <a:srgbClr val="00B050"/>
                </a:solidFill>
              </a:rPr>
              <a:t> </a:t>
            </a:r>
            <a:r>
              <a:rPr lang="sk-SK" dirty="0" err="1" smtClean="0">
                <a:solidFill>
                  <a:srgbClr val="00B050"/>
                </a:solidFill>
              </a:rPr>
              <a:t>France</a:t>
            </a:r>
            <a:endParaRPr lang="en-GB" dirty="0">
              <a:solidFill>
                <a:srgbClr val="00B050"/>
              </a:solidFill>
            </a:endParaRPr>
          </a:p>
        </p:txBody>
      </p:sp>
      <p:sp>
        <p:nvSpPr>
          <p:cNvPr id="3" name="Content Placeholder 2"/>
          <p:cNvSpPr>
            <a:spLocks noGrp="1"/>
          </p:cNvSpPr>
          <p:nvPr>
            <p:ph idx="1"/>
          </p:nvPr>
        </p:nvSpPr>
        <p:spPr/>
        <p:txBody>
          <a:bodyPr/>
          <a:lstStyle/>
          <a:p>
            <a:pPr>
              <a:buClr>
                <a:srgbClr val="003399"/>
              </a:buClr>
              <a:buFont typeface="Arial" panose="020B0604020202020204" pitchFamily="34" charset="0"/>
              <a:buChar char="•"/>
            </a:pPr>
            <a:r>
              <a:rPr lang="en-GB" dirty="0"/>
              <a:t>Increasing </a:t>
            </a:r>
            <a:r>
              <a:rPr lang="en-GB" dirty="0" smtClean="0"/>
              <a:t>energy </a:t>
            </a:r>
            <a:r>
              <a:rPr lang="en-GB" dirty="0"/>
              <a:t>efficiency of 40,000 flats and houses </a:t>
            </a:r>
            <a:r>
              <a:rPr lang="en-GB" dirty="0" smtClean="0"/>
              <a:t>by </a:t>
            </a:r>
            <a:r>
              <a:rPr lang="en-GB" dirty="0"/>
              <a:t>improving their insulation </a:t>
            </a:r>
            <a:r>
              <a:rPr lang="sk-SK" dirty="0" smtClean="0"/>
              <a:t>and </a:t>
            </a:r>
            <a:r>
              <a:rPr lang="en-GB" dirty="0" smtClean="0"/>
              <a:t>renovating </a:t>
            </a:r>
            <a:r>
              <a:rPr lang="en-GB" dirty="0"/>
              <a:t>the heating and ventilation </a:t>
            </a:r>
            <a:r>
              <a:rPr lang="en-GB" dirty="0" smtClean="0"/>
              <a:t>systems.</a:t>
            </a:r>
            <a:endParaRPr lang="sk-SK" dirty="0" smtClean="0"/>
          </a:p>
          <a:p>
            <a:pPr>
              <a:buClr>
                <a:srgbClr val="003399"/>
              </a:buClr>
              <a:buFont typeface="Arial" panose="020B0604020202020204" pitchFamily="34" charset="0"/>
              <a:buChar char="•"/>
            </a:pPr>
            <a:r>
              <a:rPr lang="sk-SK" dirty="0" smtClean="0"/>
              <a:t>In </a:t>
            </a:r>
            <a:r>
              <a:rPr lang="sk-SK" dirty="0" err="1" smtClean="0"/>
              <a:t>long</a:t>
            </a:r>
            <a:r>
              <a:rPr lang="sk-SK" dirty="0" smtClean="0"/>
              <a:t> term </a:t>
            </a:r>
            <a:r>
              <a:rPr lang="en-GB" dirty="0" smtClean="0"/>
              <a:t>save </a:t>
            </a:r>
            <a:r>
              <a:rPr lang="en-GB" dirty="0"/>
              <a:t>the energy consumption </a:t>
            </a:r>
            <a:r>
              <a:rPr lang="en-GB" dirty="0" smtClean="0"/>
              <a:t>roughly</a:t>
            </a:r>
            <a:r>
              <a:rPr lang="sk-SK" dirty="0" smtClean="0"/>
              <a:t> </a:t>
            </a:r>
            <a:r>
              <a:rPr lang="en-GB" dirty="0" smtClean="0"/>
              <a:t>equivalent </a:t>
            </a:r>
            <a:r>
              <a:rPr lang="sk-SK" dirty="0" smtClean="0"/>
              <a:t>to</a:t>
            </a:r>
            <a:r>
              <a:rPr lang="en-GB" dirty="0" smtClean="0"/>
              <a:t> </a:t>
            </a:r>
            <a:r>
              <a:rPr lang="en-GB" dirty="0"/>
              <a:t>9,600 households.</a:t>
            </a:r>
          </a:p>
        </p:txBody>
      </p:sp>
      <p:sp>
        <p:nvSpPr>
          <p:cNvPr id="4" name="Slide Number Placeholder 3"/>
          <p:cNvSpPr>
            <a:spLocks noGrp="1"/>
          </p:cNvSpPr>
          <p:nvPr>
            <p:ph type="sldNum" sz="quarter" idx="12"/>
          </p:nvPr>
        </p:nvSpPr>
        <p:spPr>
          <a:xfrm>
            <a:off x="3515847" y="6244015"/>
            <a:ext cx="2133600" cy="476250"/>
          </a:xfrm>
        </p:spPr>
        <p:txBody>
          <a:bodyPr/>
          <a:lstStyle/>
          <a:p>
            <a:fld id="{4FF521FC-31D3-456E-A6F4-3A222E86D25A}" type="slidenum">
              <a:rPr lang="en-GB" altLang="en-US" smtClean="0">
                <a:solidFill>
                  <a:schemeClr val="tx1"/>
                </a:solidFill>
              </a:rPr>
              <a:pPr/>
              <a:t>6</a:t>
            </a:fld>
            <a:r>
              <a:rPr lang="sk-SK" altLang="en-US" dirty="0" smtClean="0">
                <a:solidFill>
                  <a:schemeClr val="tx1"/>
                </a:solidFill>
              </a:rPr>
              <a:t>66</a:t>
            </a:r>
            <a:endParaRPr lang="en-GB" altLang="en-US" dirty="0">
              <a:solidFill>
                <a:schemeClr val="tx1"/>
              </a:solidFill>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12" y="1916832"/>
            <a:ext cx="8645525"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597" t="58242" r="42388" b="13101"/>
          <a:stretch/>
        </p:blipFill>
        <p:spPr bwMode="auto">
          <a:xfrm>
            <a:off x="452413" y="4581128"/>
            <a:ext cx="5703762" cy="1901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69469" r="93059" b="15265"/>
          <a:stretch/>
        </p:blipFill>
        <p:spPr bwMode="auto">
          <a:xfrm>
            <a:off x="5622841" y="5130418"/>
            <a:ext cx="1066669" cy="1570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283968" y="6482140"/>
            <a:ext cx="1224136" cy="276999"/>
          </a:xfrm>
          <a:prstGeom prst="rect">
            <a:avLst/>
          </a:prstGeom>
          <a:noFill/>
        </p:spPr>
        <p:txBody>
          <a:bodyPr wrap="square" rtlCol="0">
            <a:spAutoFit/>
          </a:bodyPr>
          <a:lstStyle/>
          <a:p>
            <a:r>
              <a:rPr lang="sk-SK" dirty="0" smtClean="0"/>
              <a:t>6</a:t>
            </a:r>
            <a:endParaRPr lang="en-GB" dirty="0"/>
          </a:p>
        </p:txBody>
      </p:sp>
    </p:spTree>
    <p:extLst>
      <p:ext uri="{BB962C8B-B14F-4D97-AF65-F5344CB8AC3E}">
        <p14:creationId xmlns:p14="http://schemas.microsoft.com/office/powerpoint/2010/main" val="21714350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52751952"/>
              </p:ext>
            </p:extLst>
          </p:nvPr>
        </p:nvGraphicFramePr>
        <p:xfrm>
          <a:off x="899592" y="1772816"/>
          <a:ext cx="7488832"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251520" y="808327"/>
            <a:ext cx="8640960" cy="400110"/>
          </a:xfrm>
          <a:prstGeom prst="rect">
            <a:avLst/>
          </a:prstGeom>
        </p:spPr>
        <p:txBody>
          <a:bodyPr wrap="square">
            <a:spAutoFit/>
          </a:bodyPr>
          <a:lstStyle/>
          <a:p>
            <a:pPr algn="ctr"/>
            <a:r>
              <a:rPr lang="sk-SK" sz="2000" b="1" dirty="0" smtClean="0">
                <a:solidFill>
                  <a:srgbClr val="00B050"/>
                </a:solidFill>
                <a:latin typeface="Arial" panose="020B0604020202020204" pitchFamily="34" charset="0"/>
                <a:cs typeface="Arial" panose="020B0604020202020204" pitchFamily="34" charset="0"/>
              </a:rPr>
              <a:t>Main </a:t>
            </a:r>
            <a:r>
              <a:rPr lang="sk-SK" sz="2000" b="1" dirty="0" err="1" smtClean="0">
                <a:solidFill>
                  <a:srgbClr val="00B050"/>
                </a:solidFill>
                <a:latin typeface="Arial" panose="020B0604020202020204" pitchFamily="34" charset="0"/>
                <a:cs typeface="Arial" panose="020B0604020202020204" pitchFamily="34" charset="0"/>
              </a:rPr>
              <a:t>Elements</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of</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the</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Energy</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Union</a:t>
            </a:r>
            <a:r>
              <a:rPr lang="sk-SK" sz="2000" b="1" dirty="0" smtClean="0">
                <a:solidFill>
                  <a:srgbClr val="00B050"/>
                </a:solidFill>
                <a:latin typeface="Arial" panose="020B0604020202020204" pitchFamily="34" charset="0"/>
                <a:cs typeface="Arial" panose="020B0604020202020204" pitchFamily="34" charset="0"/>
              </a:rPr>
              <a:t> </a:t>
            </a:r>
            <a:r>
              <a:rPr lang="sk-SK" sz="2000" b="1" dirty="0" err="1" smtClean="0">
                <a:solidFill>
                  <a:srgbClr val="00B050"/>
                </a:solidFill>
                <a:latin typeface="Arial" panose="020B0604020202020204" pitchFamily="34" charset="0"/>
                <a:cs typeface="Arial" panose="020B0604020202020204" pitchFamily="34" charset="0"/>
              </a:rPr>
              <a:t>Governance</a:t>
            </a:r>
            <a:endParaRPr lang="en-GB" sz="2000" b="1" dirty="0"/>
          </a:p>
        </p:txBody>
      </p:sp>
      <p:sp>
        <p:nvSpPr>
          <p:cNvPr id="7" name="TextBox 6"/>
          <p:cNvSpPr txBox="1"/>
          <p:nvPr/>
        </p:nvSpPr>
        <p:spPr>
          <a:xfrm>
            <a:off x="251520" y="1406326"/>
            <a:ext cx="8640960" cy="276999"/>
          </a:xfrm>
          <a:prstGeom prst="rect">
            <a:avLst/>
          </a:prstGeom>
          <a:solidFill>
            <a:schemeClr val="accent1"/>
          </a:solidFill>
        </p:spPr>
        <p:txBody>
          <a:bodyPr wrap="square" rtlCol="0">
            <a:spAutoFit/>
          </a:bodyPr>
          <a:lstStyle/>
          <a:p>
            <a:pPr algn="ctr"/>
            <a:endParaRPr lang="en-GB" b="1" dirty="0">
              <a:solidFill>
                <a:srgbClr val="FFFFFF"/>
              </a:solidFill>
              <a:latin typeface="Arial" panose="020B0604020202020204" pitchFamily="34" charset="0"/>
              <a:cs typeface="Arial" panose="020B0604020202020204" pitchFamily="34" charset="0"/>
            </a:endParaRPr>
          </a:p>
        </p:txBody>
      </p:sp>
      <p:sp>
        <p:nvSpPr>
          <p:cNvPr id="2" name="TextBox 1"/>
          <p:cNvSpPr txBox="1"/>
          <p:nvPr/>
        </p:nvSpPr>
        <p:spPr>
          <a:xfrm>
            <a:off x="4427984" y="6309320"/>
            <a:ext cx="1800200" cy="276999"/>
          </a:xfrm>
          <a:prstGeom prst="rect">
            <a:avLst/>
          </a:prstGeom>
          <a:noFill/>
        </p:spPr>
        <p:txBody>
          <a:bodyPr wrap="square" rtlCol="0">
            <a:spAutoFit/>
          </a:bodyPr>
          <a:lstStyle/>
          <a:p>
            <a:r>
              <a:rPr lang="sk-SK" dirty="0" smtClean="0"/>
              <a:t>7</a:t>
            </a:r>
            <a:endParaRPr lang="en-GB" dirty="0"/>
          </a:p>
        </p:txBody>
      </p:sp>
    </p:spTree>
    <p:extLst>
      <p:ext uri="{BB962C8B-B14F-4D97-AF65-F5344CB8AC3E}">
        <p14:creationId xmlns:p14="http://schemas.microsoft.com/office/powerpoint/2010/main" val="30218595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2497"/>
          <a:stretch/>
        </p:blipFill>
        <p:spPr bwMode="auto">
          <a:xfrm>
            <a:off x="1788108" y="1648749"/>
            <a:ext cx="5487185" cy="4563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57670" y="836712"/>
            <a:ext cx="8712968" cy="646331"/>
          </a:xfrm>
          <a:prstGeom prst="rect">
            <a:avLst/>
          </a:prstGeom>
          <a:solidFill>
            <a:schemeClr val="accent1"/>
          </a:solidFill>
        </p:spPr>
        <p:txBody>
          <a:bodyPr wrap="square" rtlCol="0">
            <a:spAutoFit/>
          </a:bodyPr>
          <a:lstStyle/>
          <a:p>
            <a:pPr algn="ctr"/>
            <a:r>
              <a:rPr lang="en-GB" sz="1800" b="1" dirty="0" smtClean="0">
                <a:solidFill>
                  <a:schemeClr val="bg1"/>
                </a:solidFill>
                <a:latin typeface="Arial" panose="020B0604020202020204" pitchFamily="34" charset="0"/>
                <a:cs typeface="Arial" panose="020B0604020202020204" pitchFamily="34" charset="0"/>
              </a:rPr>
              <a:t>AN ENERGY UNION BASED ON 5 MUTUALLY SUPPORTIVE AND INTERLINKED DIMENSIONS</a:t>
            </a:r>
            <a:endParaRPr lang="en-GB" sz="1800" b="1" dirty="0">
              <a:solidFill>
                <a:schemeClr val="bg1"/>
              </a:solidFill>
              <a:latin typeface="Arial" panose="020B0604020202020204" pitchFamily="34" charset="0"/>
              <a:cs typeface="Arial" panose="020B0604020202020204" pitchFamily="34" charset="0"/>
            </a:endParaRPr>
          </a:p>
        </p:txBody>
      </p:sp>
      <p:sp>
        <p:nvSpPr>
          <p:cNvPr id="5" name="Slide Number Placeholder 1"/>
          <p:cNvSpPr txBox="1">
            <a:spLocks/>
          </p:cNvSpPr>
          <p:nvPr/>
        </p:nvSpPr>
        <p:spPr>
          <a:xfrm>
            <a:off x="2474404" y="6237312"/>
            <a:ext cx="2133600" cy="476250"/>
          </a:xfrm>
          <a:prstGeom prst="rect">
            <a:avLst/>
          </a:prstGeom>
        </p:spPr>
        <p:txBody>
          <a:bodyPr/>
          <a:ls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a:lstStyle>
          <a:p>
            <a:pPr algn="r"/>
            <a:fld id="{4FF521FC-31D3-456E-A6F4-3A222E86D25A}" type="slidenum">
              <a:rPr lang="en-GB" altLang="en-US" smtClean="0">
                <a:solidFill>
                  <a:srgbClr val="000000"/>
                </a:solidFill>
              </a:rPr>
              <a:pPr algn="r"/>
              <a:t>8</a:t>
            </a:fld>
            <a:endParaRPr lang="en-GB" altLang="en-US" dirty="0">
              <a:solidFill>
                <a:srgbClr val="000000"/>
              </a:solidFill>
            </a:endParaRPr>
          </a:p>
        </p:txBody>
      </p:sp>
    </p:spTree>
    <p:extLst>
      <p:ext uri="{BB962C8B-B14F-4D97-AF65-F5344CB8AC3E}">
        <p14:creationId xmlns:p14="http://schemas.microsoft.com/office/powerpoint/2010/main" val="37866544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251520" y="6381328"/>
            <a:ext cx="3024336" cy="338554"/>
          </a:xfrm>
          <a:prstGeom prst="rect">
            <a:avLst/>
          </a:prstGeom>
          <a:noFill/>
        </p:spPr>
        <p:txBody>
          <a:bodyPr wrap="square" rtlCol="0">
            <a:spAutoFit/>
          </a:bodyPr>
          <a:lstStyle/>
          <a:p>
            <a:fld id="{0B3E6A1F-0E70-4F96-A2E5-8C87C994B9E3}" type="slidenum">
              <a:rPr lang="en-GB" sz="1600" b="1" smtClean="0">
                <a:solidFill>
                  <a:schemeClr val="accent2"/>
                </a:solidFill>
                <a:latin typeface="Arial" panose="020B0604020202020204" pitchFamily="34" charset="0"/>
                <a:cs typeface="Arial" panose="020B0604020202020204" pitchFamily="34" charset="0"/>
              </a:rPr>
              <a:t>9</a:t>
            </a:fld>
            <a:r>
              <a:rPr lang="en-GB" sz="1600" b="1" baseline="0" dirty="0" smtClean="0">
                <a:solidFill>
                  <a:schemeClr val="accent2"/>
                </a:solidFill>
                <a:latin typeface="Arial" panose="020B0604020202020204" pitchFamily="34" charset="0"/>
                <a:cs typeface="Arial" panose="020B0604020202020204" pitchFamily="34" charset="0"/>
              </a:rPr>
              <a:t>    #</a:t>
            </a:r>
            <a:r>
              <a:rPr lang="en-GB" sz="1600" b="1" baseline="0" dirty="0" err="1" smtClean="0">
                <a:solidFill>
                  <a:schemeClr val="accent2"/>
                </a:solidFill>
                <a:latin typeface="Arial" panose="020B0604020202020204" pitchFamily="34" charset="0"/>
                <a:cs typeface="Arial" panose="020B0604020202020204" pitchFamily="34" charset="0"/>
              </a:rPr>
              <a:t>EnergyUnion</a:t>
            </a:r>
            <a:endParaRPr lang="en-GB" sz="1600" b="1" dirty="0">
              <a:solidFill>
                <a:schemeClr val="accent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046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Custom 3">
      <a:dk1>
        <a:srgbClr val="000000"/>
      </a:dk1>
      <a:lt1>
        <a:srgbClr val="FFFFFF"/>
      </a:lt1>
      <a:dk2>
        <a:srgbClr val="000000"/>
      </a:dk2>
      <a:lt2>
        <a:srgbClr val="808080"/>
      </a:lt2>
      <a:accent1>
        <a:srgbClr val="03A9DD"/>
      </a:accent1>
      <a:accent2>
        <a:srgbClr val="8DC640"/>
      </a:accent2>
      <a:accent3>
        <a:srgbClr val="9CCDEB"/>
      </a:accent3>
      <a:accent4>
        <a:srgbClr val="000000"/>
      </a:accent4>
      <a:accent5>
        <a:srgbClr val="FFFFFF"/>
      </a:accent5>
      <a:accent6>
        <a:srgbClr val="808080"/>
      </a:accent6>
      <a:hlink>
        <a:srgbClr val="03A9DD"/>
      </a:hlink>
      <a:folHlink>
        <a:srgbClr val="8DC64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a:themeElements>
    <a:clrScheme name="Custom 3">
      <a:dk1>
        <a:srgbClr val="000000"/>
      </a:dk1>
      <a:lt1>
        <a:srgbClr val="FFFFFF"/>
      </a:lt1>
      <a:dk2>
        <a:srgbClr val="000000"/>
      </a:dk2>
      <a:lt2>
        <a:srgbClr val="808080"/>
      </a:lt2>
      <a:accent1>
        <a:srgbClr val="03A9DD"/>
      </a:accent1>
      <a:accent2>
        <a:srgbClr val="8DC640"/>
      </a:accent2>
      <a:accent3>
        <a:srgbClr val="9CCDEB"/>
      </a:accent3>
      <a:accent4>
        <a:srgbClr val="000000"/>
      </a:accent4>
      <a:accent5>
        <a:srgbClr val="FFFFFF"/>
      </a:accent5>
      <a:accent6>
        <a:srgbClr val="808080"/>
      </a:accent6>
      <a:hlink>
        <a:srgbClr val="03A9DD"/>
      </a:hlink>
      <a:folHlink>
        <a:srgbClr val="8DC64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ntroduction_x0020_to_x0020_Standing_x0020_briefing xmlns="266ac6df-fa2a-417d-991a-1eabed0d47c8" xsi:nil="true"/>
    <EC_Collab_Reference xmlns="266ac6df-fa2a-417d-991a-1eabed0d47c8" xsi:nil="true"/>
    <EC_Collab_Status xmlns="266ac6df-fa2a-417d-991a-1eabed0d47c8">Not Started</EC_Collab_Status>
    <introduction_x0020_to_x0020_briefings xmlns="266ac6df-fa2a-417d-991a-1eabed0d47c8" xsi:nil="true"/>
    <EC_Collab_DocumentLanguage xmlns="266ac6df-fa2a-417d-991a-1eabed0d47c8">EN</EC_Collab_DocumentLanguage>
  </documentManagement>
</p:properties>
</file>

<file path=customXml/item3.xml><?xml version="1.0" encoding="utf-8"?>
<ct:contentTypeSchema xmlns:ct="http://schemas.microsoft.com/office/2006/metadata/contentType" xmlns:ma="http://schemas.microsoft.com/office/2006/metadata/properties/metaAttributes" ct:_="" ma:_="" ma:contentTypeName="EC Document" ma:contentTypeID="0x010100258AA79CEB83498886A3A0868112325000EB01A26445C8A94591014CAB41C54A81" ma:contentTypeVersion="3" ma:contentTypeDescription="Create a new document in this library." ma:contentTypeScope="" ma:versionID="af3643f320aae91e7f14d236d265668f">
  <xsd:schema xmlns:xsd="http://www.w3.org/2001/XMLSchema" xmlns:xs="http://www.w3.org/2001/XMLSchema" xmlns:p="http://schemas.microsoft.com/office/2006/metadata/properties" xmlns:ns3="266ac6df-fa2a-417d-991a-1eabed0d47c8" targetNamespace="http://schemas.microsoft.com/office/2006/metadata/properties" ma:root="true" ma:fieldsID="4484b10acba1508b60c789cbb72a5345" ns3:_="">
    <xsd:import namespace="266ac6df-fa2a-417d-991a-1eabed0d47c8"/>
    <xsd:element name="properties">
      <xsd:complexType>
        <xsd:sequence>
          <xsd:element name="documentManagement">
            <xsd:complexType>
              <xsd:all>
                <xsd:element ref="ns3:EC_Collab_Reference" minOccurs="0"/>
                <xsd:element ref="ns3:EC_Collab_DocumentLanguage"/>
                <xsd:element ref="ns3:EC_Collab_Status"/>
                <xsd:element ref="ns3:introduction_x0020_to_x0020_briefings" minOccurs="0"/>
                <xsd:element ref="ns3:Introduction_x0020_to_x0020_Standing_x0020_briefing"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6ac6df-fa2a-417d-991a-1eabed0d47c8" elementFormDefault="qualified">
    <xsd:import namespace="http://schemas.microsoft.com/office/2006/documentManagement/types"/>
    <xsd:import namespace="http://schemas.microsoft.com/office/infopath/2007/PartnerControls"/>
    <xsd:element name="EC_Collab_Reference" ma:index="12" nillable="true" ma:displayName="Reference" ma:internalName="EC_Collab_Reference">
      <xsd:simpleType>
        <xsd:restriction base="dms:Text"/>
      </xsd:simpleType>
    </xsd:element>
    <xsd:element name="EC_Collab_DocumentLanguage" ma:index="13" ma:displayName="Language" ma:default="EN" ma:internalName="EC_Collab_DocumentLanguage">
      <xsd:simpleType>
        <xsd:restriction base="dms:Choice">
          <xsd:enumeration value="BG"/>
          <xsd:enumeration value="ES"/>
          <xsd:enumeration value="CS"/>
          <xsd:enumeration value="DA"/>
          <xsd:enumeration value="DE"/>
          <xsd:enumeration value="ET"/>
          <xsd:enumeration value="EL"/>
          <xsd:enumeration value="EN"/>
          <xsd:enumeration value="FR"/>
          <xsd:enumeration value="GA"/>
          <xsd:enumeration value="IT"/>
          <xsd:enumeration value="LT"/>
          <xsd:enumeration value="LV"/>
          <xsd:enumeration value="HU"/>
          <xsd:enumeration value="MT"/>
          <xsd:enumeration value="NL"/>
          <xsd:enumeration value="PL"/>
          <xsd:enumeration value="PT"/>
          <xsd:enumeration value="RO"/>
          <xsd:enumeration value="SK"/>
          <xsd:enumeration value="SL"/>
          <xsd:enumeration value="FI"/>
          <xsd:enumeration value="SV"/>
          <xsd:enumeration value="HR"/>
          <xsd:enumeration value="MK"/>
          <xsd:enumeration value="TR"/>
          <xsd:enumeration value="EU"/>
          <xsd:enumeration value="CA"/>
          <xsd:enumeration value="GL"/>
          <xsd:enumeration value="AB"/>
          <xsd:enumeration value="AA"/>
          <xsd:enumeration value="AF"/>
          <xsd:enumeration value="AK"/>
          <xsd:enumeration value="SQ"/>
          <xsd:enumeration value="AM"/>
          <xsd:enumeration value="AR"/>
          <xsd:enumeration value="AN"/>
          <xsd:enumeration value="HY"/>
          <xsd:enumeration value="AS"/>
          <xsd:enumeration value="AV"/>
          <xsd:enumeration value="AE"/>
          <xsd:enumeration value="AY"/>
          <xsd:enumeration value="AZ"/>
          <xsd:enumeration value="BM"/>
          <xsd:enumeration value="BA"/>
          <xsd:enumeration value="BE"/>
          <xsd:enumeration value="BN"/>
          <xsd:enumeration value="BH"/>
          <xsd:enumeration value="BI"/>
          <xsd:enumeration value="NB"/>
          <xsd:enumeration value="BS"/>
          <xsd:enumeration value="BR"/>
          <xsd:enumeration value="MY"/>
          <xsd:enumeration value="KM"/>
          <xsd:enumeration value="CH"/>
          <xsd:enumeration value="CE"/>
          <xsd:enumeration value="NY"/>
          <xsd:enumeration value="ZH"/>
          <xsd:enumeration value="CU"/>
          <xsd:enumeration value="CV"/>
          <xsd:enumeration value="KW"/>
          <xsd:enumeration value="CO"/>
          <xsd:enumeration value="CR"/>
          <xsd:enumeration value="DV"/>
          <xsd:enumeration value="DZ"/>
          <xsd:enumeration value="EO"/>
          <xsd:enumeration value="EE"/>
          <xsd:enumeration value="FO"/>
          <xsd:enumeration value="FJ"/>
          <xsd:enumeration value="FF"/>
          <xsd:enumeration value="GD"/>
          <xsd:enumeration value="LG"/>
          <xsd:enumeration value="KA"/>
          <xsd:enumeration value="GN"/>
          <xsd:enumeration value="GU"/>
          <xsd:enumeration value="HT"/>
          <xsd:enumeration value="HA"/>
          <xsd:enumeration value="HE"/>
          <xsd:enumeration value="HZ"/>
          <xsd:enumeration value="HI"/>
          <xsd:enumeration value="HO"/>
          <xsd:enumeration value="IS"/>
          <xsd:enumeration value="IO"/>
          <xsd:enumeration value="IG"/>
          <xsd:enumeration value="ID"/>
          <xsd:enumeration value="IA"/>
          <xsd:enumeration value="IE"/>
          <xsd:enumeration value="IU"/>
          <xsd:enumeration value="IK"/>
          <xsd:enumeration value="JA"/>
          <xsd:enumeration value="JV"/>
          <xsd:enumeration value="KL"/>
          <xsd:enumeration value="KN"/>
          <xsd:enumeration value="KR"/>
          <xsd:enumeration value="KS"/>
          <xsd:enumeration value="KK"/>
          <xsd:enumeration value="KI"/>
          <xsd:enumeration value="RW"/>
          <xsd:enumeration value="KY"/>
          <xsd:enumeration value="KV"/>
          <xsd:enumeration value="KG"/>
          <xsd:enumeration value="KO"/>
          <xsd:enumeration value="KJ"/>
          <xsd:enumeration value="KU"/>
          <xsd:enumeration value="LO"/>
          <xsd:enumeration value="LA"/>
          <xsd:enumeration value="LI"/>
          <xsd:enumeration value="LN"/>
          <xsd:enumeration value="LU"/>
          <xsd:enumeration value="LB"/>
          <xsd:enumeration value="MG"/>
          <xsd:enumeration value="MS"/>
          <xsd:enumeration value="ML"/>
          <xsd:enumeration value="GV"/>
          <xsd:enumeration value="MI"/>
          <xsd:enumeration value="MR"/>
          <xsd:enumeration value="MH"/>
          <xsd:enumeration value="MN"/>
          <xsd:enumeration value="NA"/>
          <xsd:enumeration value="NV"/>
          <xsd:enumeration value="ND"/>
          <xsd:enumeration value="NR"/>
          <xsd:enumeration value="NG"/>
          <xsd:enumeration value="NE"/>
          <xsd:enumeration value="SE"/>
          <xsd:enumeration value="NO"/>
          <xsd:enumeration value="NN"/>
          <xsd:enumeration value="OC"/>
          <xsd:enumeration value="OJ"/>
          <xsd:enumeration value="OR"/>
          <xsd:enumeration value="OM"/>
          <xsd:enumeration value="OS"/>
          <xsd:enumeration value="PI"/>
          <xsd:enumeration value="PA"/>
          <xsd:enumeration value="FA"/>
          <xsd:enumeration value="PS"/>
          <xsd:enumeration value="QU"/>
          <xsd:enumeration value="RM"/>
          <xsd:enumeration value="RN"/>
          <xsd:enumeration value="RU"/>
          <xsd:enumeration value="SM"/>
          <xsd:enumeration value="SG"/>
          <xsd:enumeration value="SA"/>
          <xsd:enumeration value="SC"/>
          <xsd:enumeration value="SR"/>
          <xsd:enumeration value="SN"/>
          <xsd:enumeration value="II"/>
          <xsd:enumeration value="SD"/>
          <xsd:enumeration value="SI"/>
          <xsd:enumeration value="SO"/>
          <xsd:enumeration value="ST"/>
          <xsd:enumeration value="SU"/>
          <xsd:enumeration value="SW"/>
          <xsd:enumeration value="SS"/>
          <xsd:enumeration value="TL"/>
          <xsd:enumeration value="TY"/>
          <xsd:enumeration value="TG"/>
          <xsd:enumeration value="TA"/>
          <xsd:enumeration value="TT"/>
          <xsd:enumeration value="TE"/>
          <xsd:enumeration value="TH"/>
          <xsd:enumeration value="BO"/>
          <xsd:enumeration value="TI"/>
          <xsd:enumeration value="TO"/>
          <xsd:enumeration value="TS"/>
          <xsd:enumeration value="TN"/>
          <xsd:enumeration value="TK"/>
          <xsd:enumeration value="TW"/>
          <xsd:enumeration value="UG"/>
          <xsd:enumeration value="UK"/>
          <xsd:enumeration value="UR"/>
          <xsd:enumeration value="UZ"/>
          <xsd:enumeration value="VE"/>
          <xsd:enumeration value="VI"/>
          <xsd:enumeration value="VO"/>
          <xsd:enumeration value="WA"/>
          <xsd:enumeration value="CY"/>
          <xsd:enumeration value="FY"/>
          <xsd:enumeration value="WO"/>
          <xsd:enumeration value="XH"/>
          <xsd:enumeration value="YI"/>
          <xsd:enumeration value="YO"/>
          <xsd:enumeration value="ZA"/>
          <xsd:enumeration value="ZU"/>
        </xsd:restriction>
      </xsd:simpleType>
    </xsd:element>
    <xsd:element name="EC_Collab_Status" ma:index="14" ma:displayName="EC Status" ma:default="Not Started" ma:internalName="EC_Collab_Status">
      <xsd:simpleType>
        <xsd:restriction base="dms:Choice">
          <xsd:enumeration value="Not Started"/>
          <xsd:enumeration value="Draft"/>
          <xsd:enumeration value="Reviewed"/>
          <xsd:enumeration value="Scheduled"/>
          <xsd:enumeration value="Published"/>
          <xsd:enumeration value="Final"/>
          <xsd:enumeration value="Expired"/>
        </xsd:restriction>
      </xsd:simpleType>
    </xsd:element>
    <xsd:element name="introduction_x0020_to_x0020_briefings" ma:index="15" nillable="true" ma:displayName="introduction to briefings" ma:internalName="introduction_x0020_to_x0020_briefings">
      <xsd:simpleType>
        <xsd:restriction base="dms:Text"/>
      </xsd:simpleType>
    </xsd:element>
    <xsd:element name="Introduction_x0020_to_x0020_Standing_x0020_briefing" ma:index="16" nillable="true" ma:displayName="Introduction to Standing briefing" ma:description="The standing briefing is designed for DG ENER to better deal with standard briefing requests. It allows teams to easily recycle, update and adapt material for general briefings and communications input.&#10;The material saved here can be used to either to:&#10;• Consult material that already exists&#10;• Contribute to the general repository for other colleagues to use in future.&#10;Please DO NOT use this area to upload sensitive or specific material.&#10;Please DO use this area to upload general briefings or communications material that:&#10;• tackles well-known and recurrent political debates or discussions&#10;• targets the general public or stakeholders to promote our energy policy broadly" ma:internalName="Introduction_x0020_to_x0020_Standing_x0020_briefing">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9" ma:displayName="Author"/>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ma:index="8" ma:displayName="Subject"/>
        <xsd:element ref="dc:description" minOccurs="0" maxOccurs="1" ma:index="11" ma:displayName="Comments"/>
        <xsd:element name="keywords" minOccurs="0" maxOccurs="1" type="xsd:string" ma:index="10"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62C67E-57FA-4E74-8629-FD7B6DB47928}">
  <ds:schemaRefs>
    <ds:schemaRef ds:uri="http://schemas.microsoft.com/sharepoint/v3/contenttype/forms"/>
  </ds:schemaRefs>
</ds:datastoreItem>
</file>

<file path=customXml/itemProps2.xml><?xml version="1.0" encoding="utf-8"?>
<ds:datastoreItem xmlns:ds="http://schemas.openxmlformats.org/officeDocument/2006/customXml" ds:itemID="{84BCBB50-8E05-43DB-B936-290E2B96F14C}">
  <ds:schemaRefs>
    <ds:schemaRef ds:uri="http://purl.org/dc/terms/"/>
    <ds:schemaRef ds:uri="http://www.w3.org/XML/1998/namespace"/>
    <ds:schemaRef ds:uri="http://purl.org/dc/dcmitype/"/>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266ac6df-fa2a-417d-991a-1eabed0d47c8"/>
    <ds:schemaRef ds:uri="http://schemas.microsoft.com/office/2006/metadata/properties"/>
  </ds:schemaRefs>
</ds:datastoreItem>
</file>

<file path=customXml/itemProps3.xml><?xml version="1.0" encoding="utf-8"?>
<ds:datastoreItem xmlns:ds="http://schemas.openxmlformats.org/officeDocument/2006/customXml" ds:itemID="{C411152E-8AB9-458A-A88E-2E53C3D50E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66ac6df-fa2a-417d-991a-1eabed0d47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2975</TotalTime>
  <Words>576</Words>
  <Application>Microsoft Office PowerPoint</Application>
  <PresentationFormat>Prezentácia na obrazovke (4:3)</PresentationFormat>
  <Paragraphs>95</Paragraphs>
  <Slides>9</Slides>
  <Notes>3</Notes>
  <HiddenSlides>0</HiddenSlides>
  <MMClips>0</MMClips>
  <ScaleCrop>false</ScaleCrop>
  <HeadingPairs>
    <vt:vector size="6" baseType="variant">
      <vt:variant>
        <vt:lpstr>Použité písma</vt:lpstr>
      </vt:variant>
      <vt:variant>
        <vt:i4>3</vt:i4>
      </vt:variant>
      <vt:variant>
        <vt:lpstr>Motív</vt:lpstr>
      </vt:variant>
      <vt:variant>
        <vt:i4>2</vt:i4>
      </vt:variant>
      <vt:variant>
        <vt:lpstr>Nadpisy snímok</vt:lpstr>
      </vt:variant>
      <vt:variant>
        <vt:i4>9</vt:i4>
      </vt:variant>
    </vt:vector>
  </HeadingPairs>
  <TitlesOfParts>
    <vt:vector size="14" baseType="lpstr">
      <vt:lpstr>Arial</vt:lpstr>
      <vt:lpstr>Symbol</vt:lpstr>
      <vt:lpstr>Verdana</vt:lpstr>
      <vt:lpstr>Blank</vt:lpstr>
      <vt:lpstr>1_Blank</vt:lpstr>
      <vt:lpstr>Prezentácia programu PowerPoint</vt:lpstr>
      <vt:lpstr>Prezentácia programu PowerPoint</vt:lpstr>
      <vt:lpstr>Prezentácia programu PowerPoint</vt:lpstr>
      <vt:lpstr>Prezentácia programu PowerPoint</vt:lpstr>
      <vt:lpstr>Energy Efficiency Sector Generates Jobs and Money</vt:lpstr>
      <vt:lpstr>Energy Efficiency in Residential Buildings in France</vt:lpstr>
      <vt:lpstr>Prezentácia programu PowerPoint</vt:lpstr>
      <vt:lpstr>Prezentácia programu PowerPoint</vt:lpstr>
      <vt:lpstr>Prezentácia programu PowerPoint</vt:lpstr>
    </vt:vector>
  </TitlesOfParts>
  <Company>European Commission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Yvonne (COMM-EXT)</dc:creator>
  <cp:lastModifiedBy>Kičinová, Eva, JUDr.</cp:lastModifiedBy>
  <cp:revision>203</cp:revision>
  <cp:lastPrinted>2016-11-15T08:45:29Z</cp:lastPrinted>
  <dcterms:created xsi:type="dcterms:W3CDTF">2016-10-04T13:07:29Z</dcterms:created>
  <dcterms:modified xsi:type="dcterms:W3CDTF">2016-12-01T15:49:40Z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0x010100258AA79CEB83498886A3A0868112325000EB01A26445C8A94591014CAB41C54A81</vt:lpwstr>
  </property>
</Properties>
</file>